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1"/>
  </p:notesMasterIdLst>
  <p:handoutMasterIdLst>
    <p:handoutMasterId r:id="rId32"/>
  </p:handoutMasterIdLst>
  <p:sldIdLst>
    <p:sldId id="589" r:id="rId2"/>
    <p:sldId id="580" r:id="rId3"/>
    <p:sldId id="599" r:id="rId4"/>
    <p:sldId id="600" r:id="rId5"/>
    <p:sldId id="615" r:id="rId6"/>
    <p:sldId id="616" r:id="rId7"/>
    <p:sldId id="617" r:id="rId8"/>
    <p:sldId id="623" r:id="rId9"/>
    <p:sldId id="625" r:id="rId10"/>
    <p:sldId id="624" r:id="rId11"/>
    <p:sldId id="601" r:id="rId12"/>
    <p:sldId id="604" r:id="rId13"/>
    <p:sldId id="627" r:id="rId14"/>
    <p:sldId id="631" r:id="rId15"/>
    <p:sldId id="632" r:id="rId16"/>
    <p:sldId id="549" r:id="rId17"/>
    <p:sldId id="488" r:id="rId18"/>
    <p:sldId id="588" r:id="rId19"/>
    <p:sldId id="544" r:id="rId20"/>
    <p:sldId id="545" r:id="rId21"/>
    <p:sldId id="608" r:id="rId22"/>
    <p:sldId id="487" r:id="rId23"/>
    <p:sldId id="647" r:id="rId24"/>
    <p:sldId id="645" r:id="rId25"/>
    <p:sldId id="648" r:id="rId26"/>
    <p:sldId id="592" r:id="rId27"/>
    <p:sldId id="521" r:id="rId28"/>
    <p:sldId id="486" r:id="rId29"/>
    <p:sldId id="534" r:id="rId3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9BBB59"/>
    <a:srgbClr val="76CF39"/>
    <a:srgbClr val="339933"/>
    <a:srgbClr val="6EF87E"/>
    <a:srgbClr val="C0F6CA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3466" autoAdjust="0"/>
  </p:normalViewPr>
  <p:slideViewPr>
    <p:cSldViewPr>
      <p:cViewPr varScale="1">
        <p:scale>
          <a:sx n="65" d="100"/>
          <a:sy n="65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>
                <a:solidFill>
                  <a:srgbClr val="006600"/>
                </a:solidFill>
              </a:rPr>
              <a:t>Zapotrzebowanie Miasta Kraków na ciepło</a:t>
            </a:r>
          </a:p>
        </c:rich>
      </c:tx>
      <c:layout>
        <c:manualLayout>
          <c:xMode val="edge"/>
          <c:yMode val="edge"/>
          <c:x val="0.14136004652393006"/>
          <c:y val="7.5746314535768272E-2"/>
        </c:manualLayout>
      </c:layout>
      <c:overlay val="0"/>
    </c:title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Zapotrzebowanie Miasta Kraków na ciepło</c:v>
                </c:pt>
              </c:strCache>
            </c:strRef>
          </c:tx>
          <c:explosion val="25"/>
          <c:cat>
            <c:strRef>
              <c:f>Arkusz1!$A$2:$A$3</c:f>
              <c:strCache>
                <c:ptCount val="2"/>
                <c:pt idx="0">
                  <c:v>MPEC</c:v>
                </c:pt>
                <c:pt idx="1">
                  <c:v>ZTPO</c:v>
                </c:pt>
              </c:strCache>
            </c:strRef>
          </c:cat>
          <c:val>
            <c:numRef>
              <c:f>Arkusz1!$B$2:$B$3</c:f>
              <c:numCache>
                <c:formatCode>#,##0</c:formatCode>
                <c:ptCount val="2"/>
                <c:pt idx="0">
                  <c:v>6829146</c:v>
                </c:pt>
                <c:pt idx="1">
                  <c:v>1000000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87029845428723662"/>
          <c:y val="0.4728851692727053"/>
          <c:w val="0.11802839090941776"/>
          <c:h val="0.1605208882358265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0"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41D59F-39D6-42A8-B625-8602A4907BC1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5225B5-73C9-4ED4-889F-FB8F5701D1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53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D6EAB61-3F58-45F8-ACF0-B1480DCAB925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4DF3A38-3C66-45D6-81F2-9F7489F129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145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>
              <a:latin typeface="Times New Roman" pitchFamily="18" charset="0"/>
            </a:endParaRPr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90A8EFC6-3701-418C-875A-673F24933EB6}" type="slidenum">
              <a:rPr lang="pl-PL" smtClean="0"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6</a:t>
            </a:fld>
            <a:endParaRPr lang="pl-PL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30A8-BFBF-4F21-9680-297694BDC262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65F4-0232-4022-8217-DD269D3054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05144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E442-0BD4-412F-BF20-CAF4007B7EA5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FC99-CE24-4BD7-A900-7FE8DEA5E7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33476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C0FD-D7EE-4063-B3FD-84021346A610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D70B-DE81-44D8-86C4-75A6754263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51089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F47B6-C2C4-4586-9765-5EE9D06057A1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9CF9-616A-4204-A6E6-CB0E467F8A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17262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7CE6-6383-4DE1-9076-C68CB4997E0C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2F96-2E42-44EE-B785-A6DDD70C55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304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8BD6-12A3-4F6A-A95E-D24F534562F5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9FD7-3DA0-4E1F-9BB8-CE2DBA2982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97926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4ECE-4637-4C35-ABD9-F50451886C61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ECEB-BB94-4147-A7E6-BDCF8E1347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4405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45AA-C598-4F5B-9CF4-DD7334146DA4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C31C-9BED-4230-9A3B-74241B6050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18061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rek\Desktop\tablice informacyjne kh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Jarek\Desktop\POIŚ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388"/>
            <a:ext cx="76247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ED56-BA3C-4F03-BC10-BD6825A139CF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F4D0-27C2-4BF1-B428-3C83016B38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15877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4B16-3D12-479E-9706-ED7308E5DC1A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79AD-FCFE-4CD9-838A-AB681D901F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36808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6070-B85B-4E50-BBF1-93ACC8F7FDFB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050C-69EA-4284-AA23-099BE4C488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00818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325CEC-D33A-4701-8E05-B68357542DF4}" type="datetimeFigureOut">
              <a:rPr lang="pl-PL"/>
              <a:pPr>
                <a:defRPr/>
              </a:pPr>
              <a:t>2012-03-30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04BA8-7870-4AA7-89B4-9DF22779BB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12" r:id="rId7"/>
    <p:sldLayoutId id="2147483908" r:id="rId8"/>
    <p:sldLayoutId id="2147483909" r:id="rId9"/>
    <p:sldLayoutId id="2147483910" r:id="rId10"/>
    <p:sldLayoutId id="2147483911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Excel_97_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899592" y="4365104"/>
            <a:ext cx="743470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7313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buClr>
                <a:srgbClr val="76CF39"/>
              </a:buClr>
              <a:buSzPct val="100000"/>
            </a:pPr>
            <a:r>
              <a:rPr lang="pl-PL" sz="2800" b="1" dirty="0">
                <a:solidFill>
                  <a:srgbClr val="006600"/>
                </a:solidFill>
                <a:latin typeface="Calibri" pitchFamily="34" charset="0"/>
              </a:rPr>
              <a:t>Budowa Zakładu Termicznego Przekształcania Odpadów  w Krakowie </a:t>
            </a:r>
          </a:p>
          <a:p>
            <a:pPr lvl="1" algn="ctr" eaLnBrk="1" hangingPunct="1">
              <a:buClr>
                <a:srgbClr val="76CF39"/>
              </a:buClr>
              <a:buSzPct val="100000"/>
            </a:pPr>
            <a:endParaRPr lang="pl-PL" sz="16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lvl="1" algn="ctr" eaLnBrk="1" hangingPunct="1">
              <a:buClr>
                <a:srgbClr val="76CF39"/>
              </a:buClr>
              <a:buSzPct val="100000"/>
            </a:pPr>
            <a:r>
              <a:rPr lang="pl-PL" sz="2800" b="1" dirty="0">
                <a:solidFill>
                  <a:srgbClr val="006600"/>
                </a:solidFill>
                <a:latin typeface="Calibri" pitchFamily="34" charset="0"/>
              </a:rPr>
              <a:t>o</a:t>
            </a:r>
            <a:r>
              <a:rPr lang="pl-PL" sz="2800" b="1" dirty="0" smtClean="0">
                <a:solidFill>
                  <a:srgbClr val="006600"/>
                </a:solidFill>
                <a:latin typeface="Calibri" pitchFamily="34" charset="0"/>
              </a:rPr>
              <a:t>becny stan </a:t>
            </a:r>
            <a:r>
              <a:rPr lang="pl-PL" sz="2800" b="1" dirty="0">
                <a:solidFill>
                  <a:srgbClr val="006600"/>
                </a:solidFill>
                <a:latin typeface="Calibri" pitchFamily="34" charset="0"/>
              </a:rPr>
              <a:t>realizacji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7C155-51AB-48E6-99C8-C3D57636525C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1009169" y="1137411"/>
            <a:ext cx="7215548" cy="3006448"/>
            <a:chOff x="0" y="1463675"/>
            <a:chExt cx="9144000" cy="4107708"/>
          </a:xfrm>
        </p:grpSpPr>
        <p:pic>
          <p:nvPicPr>
            <p:cNvPr id="6" name="Picture 3" descr="C:\Users\Jarek\Desktop\tablice informacyjne kh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04" b="33054"/>
            <a:stretch>
              <a:fillRect/>
            </a:stretch>
          </p:blipFill>
          <p:spPr bwMode="auto">
            <a:xfrm>
              <a:off x="0" y="1463675"/>
              <a:ext cx="9144000" cy="3117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ole tekstowe 6"/>
            <p:cNvSpPr txBox="1"/>
            <p:nvPr/>
          </p:nvSpPr>
          <p:spPr>
            <a:xfrm>
              <a:off x="928688" y="4580491"/>
              <a:ext cx="7272338" cy="9908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200" spc="30" dirty="0"/>
                <a:t>Projekt współfinansowany przez Unię Europejską</a:t>
              </a:r>
              <a:br>
                <a:rPr lang="pl-PL" sz="1200" spc="30" dirty="0"/>
              </a:br>
              <a:r>
                <a:rPr lang="pl-PL" sz="1200" spc="30" dirty="0"/>
                <a:t>ze środków Funduszu Spójności</a:t>
              </a:r>
              <a:br>
                <a:rPr lang="pl-PL" sz="1200" spc="30" dirty="0"/>
              </a:br>
              <a:r>
                <a:rPr lang="pl-PL" sz="1200" spc="30" dirty="0"/>
                <a:t>w ramach Programu Operacyjnego Infrastruktura i Środowisko</a:t>
              </a:r>
            </a:p>
          </p:txBody>
        </p:sp>
      </p:grpSp>
      <p:sp>
        <p:nvSpPr>
          <p:cNvPr id="9" name="pole tekstowe 5"/>
          <p:cNvSpPr txBox="1">
            <a:spLocks noChangeArrowheads="1"/>
          </p:cNvSpPr>
          <p:nvPr/>
        </p:nvSpPr>
        <p:spPr bwMode="auto">
          <a:xfrm rot="16200000">
            <a:off x="7204710" y="2452475"/>
            <a:ext cx="2273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l-PL" sz="1600" i="1" dirty="0" smtClean="0">
                <a:latin typeface="Calibri" pitchFamily="34" charset="0"/>
              </a:rPr>
              <a:t>Kraków, </a:t>
            </a:r>
            <a:r>
              <a:rPr lang="pl-PL" sz="1600" i="1" dirty="0" smtClean="0">
                <a:latin typeface="Calibri" pitchFamily="34" charset="0"/>
              </a:rPr>
              <a:t>02.04.2012 </a:t>
            </a:r>
            <a:r>
              <a:rPr lang="pl-PL" sz="1600" i="1" dirty="0">
                <a:latin typeface="Calibri" pitchFamily="34" charset="0"/>
              </a:rPr>
              <a:t>r.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6"/>
          <p:cNvSpPr txBox="1">
            <a:spLocks noChangeArrowheads="1"/>
          </p:cNvSpPr>
          <p:nvPr/>
        </p:nvSpPr>
        <p:spPr bwMode="auto">
          <a:xfrm>
            <a:off x="-7016" y="980728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27305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7313" lvl="1" indent="0" eaLnBrk="1" hangingPunct="1">
              <a:buClr>
                <a:srgbClr val="76CF39"/>
              </a:buClr>
              <a:tabLst/>
            </a:pPr>
            <a:r>
              <a:rPr lang="pl-PL" sz="3000" b="1" dirty="0">
                <a:solidFill>
                  <a:srgbClr val="006600"/>
                </a:solidFill>
                <a:latin typeface="Calibri" pitchFamily="34" charset="0"/>
              </a:rPr>
              <a:t>Realizacja ZTPO przyczyni się do wypełnienia dyrektyw UE i polskiego prawodawstwa w tym m.in. do:</a:t>
            </a:r>
          </a:p>
        </p:txBody>
      </p:sp>
      <p:sp>
        <p:nvSpPr>
          <p:cNvPr id="9219" name="pole tekstowe 7"/>
          <p:cNvSpPr txBox="1">
            <a:spLocks noChangeArrowheads="1"/>
          </p:cNvSpPr>
          <p:nvPr/>
        </p:nvSpPr>
        <p:spPr bwMode="auto">
          <a:xfrm>
            <a:off x="251520" y="2276872"/>
            <a:ext cx="84249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288" indent="-3429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indent="-180000" eaLnBrk="1" hangingPunct="1">
              <a:lnSpc>
                <a:spcPct val="150000"/>
              </a:lnSpc>
              <a:spcBef>
                <a:spcPts val="250"/>
              </a:spcBef>
              <a:buClr>
                <a:srgbClr val="76CF39"/>
              </a:buClr>
              <a:buFont typeface="Wingdings" pitchFamily="2" charset="2"/>
              <a:buChar char="ü"/>
            </a:pP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wypełnienia zakazu składowania od 1.01.2013 r. odpadów komunalnych, których wartość opałowa jest większa niż  6 MJ/kg (w Krakowie 7,93 MJ/kg), </a:t>
            </a:r>
            <a:r>
              <a:rPr lang="pl-PL" sz="2400" b="1" dirty="0" smtClean="0">
                <a:solidFill>
                  <a:srgbClr val="008000"/>
                </a:solidFill>
                <a:latin typeface="Calibri" pitchFamily="34" charset="0"/>
              </a:rPr>
              <a:t>zgodnie z art.10 ust. 1c Rozporządzenia Ministra Gospodarki i Pracy z dnia </a:t>
            </a:r>
            <a:r>
              <a:rPr lang="pl-PL" sz="2400" b="1" dirty="0" smtClean="0">
                <a:solidFill>
                  <a:srgbClr val="008000"/>
                </a:solidFill>
                <a:latin typeface="Calibri" pitchFamily="34" charset="0"/>
              </a:rPr>
              <a:t>7.09.2005 </a:t>
            </a:r>
            <a:r>
              <a:rPr lang="pl-PL" sz="2400" b="1" dirty="0" smtClean="0">
                <a:solidFill>
                  <a:srgbClr val="008000"/>
                </a:solidFill>
                <a:latin typeface="Calibri" pitchFamily="34" charset="0"/>
              </a:rPr>
              <a:t>r.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endParaRPr lang="pl-PL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9220" name="Picture 2" descr="C:\Users\Jarek\Desktop\tablice informacyjne kh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Jarek\Desktop\POI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388"/>
            <a:ext cx="76247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23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071563"/>
            <a:ext cx="6948264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</a:pPr>
            <a:r>
              <a:rPr lang="pl-PL" sz="3600" b="1" dirty="0" smtClean="0">
                <a:solidFill>
                  <a:srgbClr val="006600"/>
                </a:solidFill>
                <a:latin typeface="Calibri" pitchFamily="34" charset="0"/>
              </a:rPr>
              <a:t>Proces oceny wniosku o środki UE</a:t>
            </a:r>
            <a:endParaRPr lang="pl-PL" sz="36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2241586"/>
            <a:ext cx="8858250" cy="2987614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4988" indent="-534988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Złożenie wniosku o dofinansowanie (29.06.2010 r.)</a:t>
            </a:r>
            <a:endParaRPr lang="pl-PL" sz="24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Pozytywna ocena formalna i merytoryczna (I stopnia) - </a:t>
            </a:r>
            <a:r>
              <a:rPr lang="pl-PL" sz="2400" dirty="0" err="1" smtClean="0">
                <a:solidFill>
                  <a:srgbClr val="006600"/>
                </a:solidFill>
                <a:latin typeface="Calibri" pitchFamily="34" charset="0"/>
              </a:rPr>
              <a:t>NFOŚiGW</a:t>
            </a:r>
            <a:endParaRPr lang="pl-PL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Pozytywna ocena merytoryczna (II stopnia) – Grupa Robocza MŚ</a:t>
            </a:r>
            <a:endParaRPr lang="pl-PL" sz="24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Pozytywna weryfikacja wniosku przez ekspertów MRR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  <a:t>Podpisana umowa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o dofinansowanie </a:t>
            </a:r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  <a:t>Projektu z NFOŚiGW na kwotę 371 mln PLN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 co stanowi 57,6% kosztów kwalifikowanych (20.04.2011r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.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)</a:t>
            </a:r>
            <a:endParaRPr lang="pl-PL" sz="2400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6"/>
          <a:stretch>
            <a:fillRect/>
          </a:stretch>
        </p:blipFill>
        <p:spPr bwMode="auto">
          <a:xfrm>
            <a:off x="7375508" y="943669"/>
            <a:ext cx="1624030" cy="90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89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071563"/>
            <a:ext cx="6948264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</a:pPr>
            <a:r>
              <a:rPr lang="pl-PL" sz="3600" b="1" dirty="0">
                <a:solidFill>
                  <a:srgbClr val="006600"/>
                </a:solidFill>
                <a:latin typeface="Calibri" pitchFamily="34" charset="0"/>
              </a:rPr>
              <a:t>Proces oceny wniosku o środki UE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230" y="1807504"/>
            <a:ext cx="8858250" cy="4141776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4988" indent="-534988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Krakowski wniosek </a:t>
            </a: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jako pierwszy otrzymał </a:t>
            </a: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pozytywna ocenę Końcową ekspertów Inicjatywy Jaspers (Action </a:t>
            </a:r>
            <a:r>
              <a:rPr lang="pl-PL" sz="2300" dirty="0" err="1">
                <a:solidFill>
                  <a:srgbClr val="006600"/>
                </a:solidFill>
                <a:latin typeface="Calibri" pitchFamily="34" charset="0"/>
              </a:rPr>
              <a:t>Completion</a:t>
            </a: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pl-PL" sz="2300" dirty="0" err="1">
                <a:solidFill>
                  <a:srgbClr val="006600"/>
                </a:solidFill>
                <a:latin typeface="Calibri" pitchFamily="34" charset="0"/>
              </a:rPr>
              <a:t>Note</a:t>
            </a: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) – 21.06.2011r.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Podpisana umowa z </a:t>
            </a:r>
            <a:r>
              <a:rPr lang="pl-PL" sz="2300" dirty="0" err="1">
                <a:solidFill>
                  <a:srgbClr val="006600"/>
                </a:solidFill>
                <a:latin typeface="Calibri" pitchFamily="34" charset="0"/>
              </a:rPr>
              <a:t>NFOŚiGW</a:t>
            </a: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w </a:t>
            </a: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sprawie udzielenia </a:t>
            </a: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pożyczki na preferencyjnych warunkach na realizację inwestycji </a:t>
            </a: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na kwotę 270 mln </a:t>
            </a: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zł (19.12.2011 </a:t>
            </a: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r</a:t>
            </a: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.) .</a:t>
            </a:r>
            <a:endParaRPr lang="pl-PL" sz="23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Wniosek o dofinasowanie budowy ZTPO w Krakowie </a:t>
            </a:r>
            <a:r>
              <a:rPr lang="pl-PL" sz="2300" b="1" u="sng" dirty="0" smtClean="0">
                <a:solidFill>
                  <a:srgbClr val="006600"/>
                </a:solidFill>
                <a:latin typeface="Calibri" pitchFamily="34" charset="0"/>
              </a:rPr>
              <a:t>jako pierwszy </a:t>
            </a:r>
            <a:r>
              <a:rPr lang="pl-PL" sz="2300" b="1" u="sng" dirty="0" smtClean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pl-PL" sz="2300" b="1" u="sng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pl-PL" sz="2300" b="1" u="sng" dirty="0" smtClean="0">
                <a:solidFill>
                  <a:srgbClr val="006600"/>
                </a:solidFill>
                <a:latin typeface="Calibri" pitchFamily="34" charset="0"/>
              </a:rPr>
              <a:t>i </a:t>
            </a:r>
            <a:r>
              <a:rPr lang="pl-PL" sz="2300" b="1" u="sng" dirty="0" smtClean="0">
                <a:solidFill>
                  <a:srgbClr val="006600"/>
                </a:solidFill>
                <a:latin typeface="Calibri" pitchFamily="34" charset="0"/>
              </a:rPr>
              <a:t>jak dotąd jedyny</a:t>
            </a:r>
            <a:r>
              <a:rPr lang="pl-PL" sz="2300" b="1" dirty="0" smtClean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został przekazany do zaakceptowania przez KE (09.09.2011r.) </a:t>
            </a: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- </a:t>
            </a: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do </a:t>
            </a:r>
            <a:r>
              <a:rPr lang="pl-PL" sz="2300" dirty="0">
                <a:solidFill>
                  <a:srgbClr val="006600"/>
                </a:solidFill>
                <a:latin typeface="Calibri" pitchFamily="34" charset="0"/>
              </a:rPr>
              <a:t>chwili obecnej udzielono wyjaśnień KE, które zostały zaakceptowane i w najbliższym czasie spodziewana jest decyzja KE dotycząca ww. </a:t>
            </a:r>
            <a:r>
              <a:rPr lang="pl-PL" sz="2300" dirty="0" smtClean="0">
                <a:solidFill>
                  <a:srgbClr val="006600"/>
                </a:solidFill>
                <a:latin typeface="Calibri" pitchFamily="34" charset="0"/>
              </a:rPr>
              <a:t>wniosku.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6"/>
          <a:stretch>
            <a:fillRect/>
          </a:stretch>
        </p:blipFill>
        <p:spPr bwMode="auto">
          <a:xfrm>
            <a:off x="7375508" y="943669"/>
            <a:ext cx="1624030" cy="90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626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8313" y="1916113"/>
            <a:ext cx="8604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7313" lvl="1" eaLnBrk="0" hangingPunct="0">
              <a:spcBef>
                <a:spcPts val="0"/>
              </a:spcBef>
              <a:buClr>
                <a:srgbClr val="76CF39"/>
              </a:buClr>
              <a:buSzPct val="100000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l-PL" sz="2400" b="1" dirty="0">
              <a:solidFill>
                <a:srgbClr val="006600"/>
              </a:solidFill>
            </a:endParaRPr>
          </a:p>
          <a:p>
            <a:pPr marL="430213" lvl="1" indent="-342900" eaLnBrk="0" hangingPunct="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l-PL" sz="24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93126"/>
              </p:ext>
            </p:extLst>
          </p:nvPr>
        </p:nvGraphicFramePr>
        <p:xfrm>
          <a:off x="468313" y="1484784"/>
          <a:ext cx="8229598" cy="4189724"/>
        </p:xfrm>
        <a:graphic>
          <a:graphicData uri="http://schemas.openxmlformats.org/drawingml/2006/table">
            <a:tbl>
              <a:tblPr/>
              <a:tblGrid>
                <a:gridCol w="255489"/>
                <a:gridCol w="2339148"/>
                <a:gridCol w="726725"/>
                <a:gridCol w="635885"/>
                <a:gridCol w="596142"/>
                <a:gridCol w="553560"/>
                <a:gridCol w="459881"/>
                <a:gridCol w="587625"/>
                <a:gridCol w="655756"/>
                <a:gridCol w="681306"/>
                <a:gridCol w="738081"/>
              </a:tblGrid>
              <a:tr h="23771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Porównanie stanu zaawansowania realizacji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projektów spaleniowych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POIiŚ 2.1 2007-2013 (2015)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799"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Projekty na koniec II/2012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Beneficjent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Koszt mln</a:t>
                      </a:r>
                      <a:r>
                        <a:rPr lang="pl-PL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PLN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Dotacja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FS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(UE)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Pożyczka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Wkład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Wydajność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828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brutto</a:t>
                      </a:r>
                    </a:p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 VAT)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Kwota</a:t>
                      </a:r>
                    </a:p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mln PLN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NFOŚiGW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własny</a:t>
                      </a:r>
                    </a:p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/PPP/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Mg/rok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0939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 gospodarki odpadami komunalnymi w Krakowie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KHK S.A.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Kraków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0939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Budowa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ZTPOK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dla Bydgosko – Toruńskiego Obszaru Metropolitalnego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ProNatura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Sp. z o.o.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Bydgoszcz 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Toruń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0939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Budowa ZTUO dla Szczecińskiego Obszaru Metropolitalnego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Gmina Miasto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Szczecin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0939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Zintegrowany system gospodarki odpadami dla aglomeracji białostockiej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PUHP Lech 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Sp. z o.o.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Białystok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0939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Gospodarki odpadami dla Miasta Poznania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Poznań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1 071,2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0939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Uporządkowanie Gospodarki Odpadami na Terenie Subregionu Konińskiego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„Koniński </a:t>
                      </a:r>
                      <a:b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Komunalny”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Związek Między-gminny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8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130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8313" y="1916113"/>
            <a:ext cx="8604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7313" lvl="1" eaLnBrk="0" hangingPunct="0">
              <a:spcBef>
                <a:spcPts val="0"/>
              </a:spcBef>
              <a:buClr>
                <a:srgbClr val="76CF39"/>
              </a:buClr>
              <a:buSzPct val="100000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l-PL" sz="2400" b="1" dirty="0">
              <a:solidFill>
                <a:srgbClr val="006600"/>
              </a:solidFill>
            </a:endParaRPr>
          </a:p>
          <a:p>
            <a:pPr marL="430213" lvl="1" indent="-342900" eaLnBrk="0" hangingPunct="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l-PL" sz="24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741950"/>
              </p:ext>
            </p:extLst>
          </p:nvPr>
        </p:nvGraphicFramePr>
        <p:xfrm>
          <a:off x="323528" y="1412776"/>
          <a:ext cx="8455025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Arkusz" r:id="rId3" imgW="8725029" imgH="4533804" progId="Excel.Sheet.8">
                  <p:embed/>
                </p:oleObj>
              </mc:Choice>
              <mc:Fallback>
                <p:oleObj name="Arkusz" r:id="rId3" imgW="8725029" imgH="4533804" progId="Excel.Sheet.8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8455025" cy="439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504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0" y="5301208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7313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Clr>
                <a:srgbClr val="76CF39"/>
              </a:buClr>
              <a:buSzPct val="100000"/>
            </a:pPr>
            <a:r>
              <a:rPr lang="pl-PL" sz="4400" b="1" dirty="0" smtClean="0">
                <a:solidFill>
                  <a:srgbClr val="006600"/>
                </a:solidFill>
                <a:latin typeface="Calibri" pitchFamily="34" charset="0"/>
              </a:rPr>
              <a:t>Podstawowe informacje o ZTPO</a:t>
            </a:r>
            <a:endParaRPr lang="pl-PL" sz="44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7C155-51AB-48E6-99C8-C3D57636525C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01517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4313" y="1857375"/>
            <a:ext cx="8643937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4988" lvl="1" indent="-534988" eaLnBrk="0" hangingPunct="0">
              <a:buClr>
                <a:srgbClr val="76CF39"/>
              </a:buClr>
              <a:buFont typeface="Wingdings" charset="2"/>
              <a:buChar char="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/>
            </a:pPr>
            <a:r>
              <a:rPr lang="pl-PL" sz="2600" dirty="0">
                <a:solidFill>
                  <a:srgbClr val="006600"/>
                </a:solidFill>
                <a:latin typeface="Calibri" pitchFamily="32" charset="0"/>
              </a:rPr>
              <a:t>W Krakowie produkuje się 321 tysięcy ton odpadów</a:t>
            </a:r>
            <a:endParaRPr lang="pl-PL" sz="800" dirty="0">
              <a:solidFill>
                <a:srgbClr val="006600"/>
              </a:solidFill>
            </a:endParaRPr>
          </a:p>
          <a:p>
            <a:pPr marL="534988" lvl="1" indent="-534988" eaLnBrk="0" hangingPunct="0">
              <a:buClr>
                <a:srgbClr val="76CF39"/>
              </a:buClr>
              <a:buFont typeface="Wingdings" charset="2"/>
              <a:buChar char="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/>
            </a:pPr>
            <a:r>
              <a:rPr lang="pl-PL" sz="2600" dirty="0">
                <a:solidFill>
                  <a:srgbClr val="006600"/>
                </a:solidFill>
                <a:latin typeface="Calibri" pitchFamily="32" charset="0"/>
              </a:rPr>
              <a:t>Wg prognoz w roku 2020 będzie to ok. 340 tysięcy ton odpadów rocznie</a:t>
            </a:r>
            <a:endParaRPr lang="pl-PL" sz="800" dirty="0">
              <a:solidFill>
                <a:srgbClr val="006600"/>
              </a:solidFill>
            </a:endParaRPr>
          </a:p>
          <a:p>
            <a:pPr marL="534988" lvl="1" indent="-534988" eaLnBrk="0" hangingPunct="0">
              <a:buClr>
                <a:srgbClr val="76CF39"/>
              </a:buClr>
              <a:buFont typeface="Wingdings" charset="2"/>
              <a:buChar char="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/>
            </a:pPr>
            <a:r>
              <a:rPr lang="pl-PL" sz="2600" dirty="0">
                <a:solidFill>
                  <a:srgbClr val="006600"/>
                </a:solidFill>
                <a:latin typeface="Calibri" pitchFamily="32" charset="0"/>
              </a:rPr>
              <a:t>W Polsce selektywnej zbiórce ulega niespełna 7% odpadów</a:t>
            </a:r>
          </a:p>
          <a:p>
            <a:pPr marL="534988" lvl="1" indent="-534988" eaLnBrk="0" hangingPunct="0">
              <a:buClr>
                <a:srgbClr val="76CF39"/>
              </a:buClr>
              <a:buFont typeface="Wingdings" charset="2"/>
              <a:buChar char="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/>
            </a:pPr>
            <a:r>
              <a:rPr lang="pl-PL" sz="2600" dirty="0">
                <a:solidFill>
                  <a:srgbClr val="006600"/>
                </a:solidFill>
                <a:latin typeface="Calibri" pitchFamily="32" charset="0"/>
              </a:rPr>
              <a:t>Obecnie w Krakowie selektywnej zbiórce podlega 14% odpadów</a:t>
            </a:r>
            <a:endParaRPr lang="pl-PL" sz="2600" strike="sngStrike" dirty="0">
              <a:solidFill>
                <a:srgbClr val="FF0000"/>
              </a:solidFill>
              <a:latin typeface="Calibri" pitchFamily="32" charset="0"/>
            </a:endParaRPr>
          </a:p>
          <a:p>
            <a:pPr marL="534988" lvl="1" indent="-534988" eaLnBrk="0" hangingPunct="0">
              <a:buClr>
                <a:srgbClr val="76CF39"/>
              </a:buClr>
              <a:buFont typeface="Wingdings" charset="2"/>
              <a:buChar char=""/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/>
            </a:pPr>
            <a:r>
              <a:rPr lang="pl-PL" sz="2600" dirty="0">
                <a:solidFill>
                  <a:srgbClr val="006600"/>
                </a:solidFill>
                <a:latin typeface="Calibri" pitchFamily="32" charset="0"/>
              </a:rPr>
              <a:t>Przy obecnym poziomie składowania składowisko Barycz ulegnie zapełnieniu w roku 2016-2017</a:t>
            </a:r>
            <a:endParaRPr lang="pl-PL" sz="2600" dirty="0">
              <a:solidFill>
                <a:srgbClr val="0066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1000125"/>
            <a:ext cx="62722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+mn-lt"/>
                <a:cs typeface="+mn-cs"/>
              </a:rPr>
              <a:t>Odpady komunalne w Krakowie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071563"/>
            <a:ext cx="63007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</a:pPr>
            <a:r>
              <a:rPr lang="pl-PL" sz="3600" b="1">
                <a:solidFill>
                  <a:srgbClr val="006600"/>
                </a:solidFill>
                <a:latin typeface="Calibri" pitchFamily="34" charset="0"/>
              </a:rPr>
              <a:t>Podstawowe informacje o ZTPO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747838"/>
            <a:ext cx="8858250" cy="381793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4988" indent="-534988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endParaRPr lang="pl-PL" sz="26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Wydajność ZTPO: </a:t>
            </a:r>
            <a:r>
              <a:rPr lang="pl-PL" sz="2600" dirty="0">
                <a:solidFill>
                  <a:srgbClr val="006600"/>
                </a:solidFill>
                <a:latin typeface="Calibri" pitchFamily="34" charset="0"/>
              </a:rPr>
              <a:t>220 tys. </a:t>
            </a: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Mg/rok</a:t>
            </a:r>
            <a:endParaRPr lang="pl-PL" sz="26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600" dirty="0">
                <a:solidFill>
                  <a:srgbClr val="006600"/>
                </a:solidFill>
                <a:latin typeface="Calibri" pitchFamily="34" charset="0"/>
              </a:rPr>
              <a:t>Dwie linie o </a:t>
            </a: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wydajności: 14,1 </a:t>
            </a:r>
            <a:r>
              <a:rPr lang="pl-PL" sz="2600" dirty="0">
                <a:solidFill>
                  <a:srgbClr val="006600"/>
                </a:solidFill>
                <a:latin typeface="Calibri" pitchFamily="34" charset="0"/>
              </a:rPr>
              <a:t>Mg/h </a:t>
            </a: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każda</a:t>
            </a:r>
            <a:endParaRPr lang="pl-PL" sz="26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Średnia wartość </a:t>
            </a:r>
            <a:r>
              <a:rPr lang="pl-PL" sz="2600" dirty="0">
                <a:solidFill>
                  <a:srgbClr val="006600"/>
                </a:solidFill>
                <a:latin typeface="Calibri" pitchFamily="34" charset="0"/>
              </a:rPr>
              <a:t>opałowa </a:t>
            </a: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odpadów: 8.800 </a:t>
            </a:r>
            <a:r>
              <a:rPr lang="pl-PL" sz="2600" dirty="0" err="1" smtClean="0">
                <a:solidFill>
                  <a:srgbClr val="006600"/>
                </a:solidFill>
                <a:latin typeface="Calibri" pitchFamily="34" charset="0"/>
              </a:rPr>
              <a:t>kJ</a:t>
            </a: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/kg</a:t>
            </a:r>
            <a:endParaRPr lang="pl-PL" sz="26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Minimalny </a:t>
            </a:r>
            <a:r>
              <a:rPr lang="pl-PL" sz="2600" dirty="0">
                <a:solidFill>
                  <a:srgbClr val="006600"/>
                </a:solidFill>
                <a:latin typeface="Calibri" pitchFamily="34" charset="0"/>
              </a:rPr>
              <a:t>czas </a:t>
            </a: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pracy: 8.100 h/rok</a:t>
            </a:r>
            <a:endParaRPr lang="pl-PL" sz="26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600" dirty="0">
                <a:solidFill>
                  <a:srgbClr val="006600"/>
                </a:solidFill>
                <a:latin typeface="Calibri" pitchFamily="34" charset="0"/>
              </a:rPr>
              <a:t>Odzysk energii w </a:t>
            </a: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kogeneracji: moc elektryczna </a:t>
            </a:r>
            <a:r>
              <a:rPr lang="pl-PL" sz="2600" dirty="0">
                <a:solidFill>
                  <a:srgbClr val="006600"/>
                </a:solidFill>
                <a:latin typeface="Calibri" pitchFamily="34" charset="0"/>
              </a:rPr>
              <a:t>ok. 8 </a:t>
            </a: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MW, </a:t>
            </a:r>
          </a:p>
          <a:p>
            <a:pPr lvl="1" indent="-3175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defRPr/>
            </a:pP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moc cieplna </a:t>
            </a:r>
            <a:r>
              <a:rPr lang="pl-PL" sz="2600" dirty="0">
                <a:solidFill>
                  <a:srgbClr val="006600"/>
                </a:solidFill>
                <a:latin typeface="Calibri" pitchFamily="34" charset="0"/>
              </a:rPr>
              <a:t>ok. 35 </a:t>
            </a:r>
            <a:r>
              <a:rPr lang="pl-PL" sz="2600" dirty="0" smtClean="0">
                <a:solidFill>
                  <a:srgbClr val="006600"/>
                </a:solidFill>
                <a:latin typeface="Calibri" pitchFamily="34" charset="0"/>
              </a:rPr>
              <a:t>MW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6"/>
          <a:stretch>
            <a:fillRect/>
          </a:stretch>
        </p:blipFill>
        <p:spPr bwMode="auto">
          <a:xfrm>
            <a:off x="6343650" y="1374775"/>
            <a:ext cx="26558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23556" name="pole tekstowe 5"/>
          <p:cNvSpPr txBox="1">
            <a:spLocks noChangeArrowheads="1"/>
          </p:cNvSpPr>
          <p:nvPr/>
        </p:nvSpPr>
        <p:spPr bwMode="auto">
          <a:xfrm>
            <a:off x="0" y="1857375"/>
            <a:ext cx="90360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>
                <a:srgbClr val="76CF39"/>
              </a:buClr>
              <a:buFont typeface="Wingdings" pitchFamily="2" charset="2"/>
              <a:buChar char="ü"/>
            </a:pPr>
            <a:r>
              <a:rPr lang="pl-PL" sz="2400">
                <a:solidFill>
                  <a:srgbClr val="006600"/>
                </a:solidFill>
                <a:latin typeface="Calibri" pitchFamily="34" charset="0"/>
              </a:rPr>
              <a:t>energia uzyskana ze spalania odpadów jest uznawana w </a:t>
            </a:r>
            <a:r>
              <a:rPr lang="pl-PL" sz="2400" b="1">
                <a:solidFill>
                  <a:srgbClr val="006600"/>
                </a:solidFill>
                <a:latin typeface="Calibri" pitchFamily="34" charset="0"/>
              </a:rPr>
              <a:t>42%</a:t>
            </a:r>
            <a:r>
              <a:rPr lang="pl-PL" sz="2400">
                <a:solidFill>
                  <a:srgbClr val="006600"/>
                </a:solidFill>
                <a:latin typeface="Calibri" pitchFamily="34" charset="0"/>
              </a:rPr>
              <a:t> za energię odnawialną tzw. </a:t>
            </a:r>
            <a:r>
              <a:rPr lang="pl-PL" sz="2400" b="1">
                <a:solidFill>
                  <a:srgbClr val="006600"/>
                </a:solidFill>
                <a:latin typeface="Calibri" pitchFamily="34" charset="0"/>
              </a:rPr>
              <a:t>„zieloną energię”, </a:t>
            </a:r>
            <a:r>
              <a:rPr lang="pl-PL" sz="2400">
                <a:solidFill>
                  <a:srgbClr val="006600"/>
                </a:solidFill>
                <a:latin typeface="Calibri" pitchFamily="34" charset="0"/>
              </a:rPr>
              <a:t>czyli wytworzoną w tzw. </a:t>
            </a:r>
            <a:r>
              <a:rPr lang="pl-PL" sz="2400" b="1" u="sng">
                <a:solidFill>
                  <a:srgbClr val="006600"/>
                </a:solidFill>
                <a:latin typeface="Calibri" pitchFamily="34" charset="0"/>
              </a:rPr>
              <a:t>odnawialnych</a:t>
            </a:r>
            <a:r>
              <a:rPr lang="pl-PL" sz="2400" b="1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pl-PL" sz="2400">
                <a:solidFill>
                  <a:srgbClr val="006600"/>
                </a:solidFill>
                <a:latin typeface="Calibri" pitchFamily="34" charset="0"/>
              </a:rPr>
              <a:t>źródłach wytwórczych,</a:t>
            </a:r>
          </a:p>
          <a:p>
            <a:pPr algn="just">
              <a:buClr>
                <a:srgbClr val="76CF39"/>
              </a:buClr>
            </a:pPr>
            <a:endParaRPr lang="pl-PL" sz="2400">
              <a:solidFill>
                <a:srgbClr val="006600"/>
              </a:solidFill>
              <a:latin typeface="Calibri" pitchFamily="34" charset="0"/>
            </a:endParaRPr>
          </a:p>
          <a:p>
            <a:pPr algn="just">
              <a:buClr>
                <a:srgbClr val="76CF39"/>
              </a:buClr>
              <a:buFont typeface="Wingdings" pitchFamily="2" charset="2"/>
              <a:buChar char="ü"/>
            </a:pPr>
            <a:r>
              <a:rPr lang="pl-PL" sz="2400">
                <a:solidFill>
                  <a:srgbClr val="006600"/>
                </a:solidFill>
                <a:latin typeface="Calibri" pitchFamily="34" charset="0"/>
              </a:rPr>
              <a:t>odzysk energii w kogeneracji tzn. z wytworzeniem  energii elektrycznej i cieplnej - oczekiwane szacunkowe wartości produkcji energii to około: </a:t>
            </a:r>
            <a:r>
              <a:rPr lang="pl-PL" sz="2400" b="1">
                <a:solidFill>
                  <a:srgbClr val="006600"/>
                </a:solidFill>
                <a:latin typeface="Calibri" pitchFamily="34" charset="0"/>
              </a:rPr>
              <a:t>65 tys. MWhe/rok</a:t>
            </a:r>
            <a:r>
              <a:rPr lang="pl-PL" sz="2400">
                <a:solidFill>
                  <a:srgbClr val="006600"/>
                </a:solidFill>
                <a:latin typeface="Calibri" pitchFamily="34" charset="0"/>
              </a:rPr>
              <a:t> i </a:t>
            </a:r>
            <a:r>
              <a:rPr lang="pl-PL" sz="2400" b="1">
                <a:solidFill>
                  <a:srgbClr val="006600"/>
                </a:solidFill>
                <a:latin typeface="Calibri" pitchFamily="34" charset="0"/>
              </a:rPr>
              <a:t>280 tys. MWht/rok</a:t>
            </a:r>
            <a:r>
              <a:rPr lang="pl-PL" sz="2400">
                <a:solidFill>
                  <a:srgbClr val="006600"/>
                </a:solidFill>
                <a:latin typeface="Calibri" pitchFamily="34" charset="0"/>
              </a:rPr>
              <a:t>,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1127125"/>
            <a:ext cx="5435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Calibri" pitchFamily="32" charset="0"/>
                <a:cs typeface="+mn-cs"/>
              </a:rPr>
              <a:t>Efektywność energetyczna:</a:t>
            </a:r>
            <a:endParaRPr lang="pl-PL" sz="36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pic>
        <p:nvPicPr>
          <p:cNvPr id="5" name="Picture 33" descr="j029770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572000"/>
            <a:ext cx="1912938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23556" name="pole tekstowe 5"/>
          <p:cNvSpPr txBox="1">
            <a:spLocks noChangeArrowheads="1"/>
          </p:cNvSpPr>
          <p:nvPr/>
        </p:nvSpPr>
        <p:spPr bwMode="auto">
          <a:xfrm>
            <a:off x="0" y="1857375"/>
            <a:ext cx="903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>
                <a:srgbClr val="76CF39"/>
              </a:buClr>
            </a:pPr>
            <a:r>
              <a:rPr lang="pl-PL" sz="2400">
                <a:solidFill>
                  <a:srgbClr val="006600"/>
                </a:solidFill>
                <a:latin typeface="Calibri" pitchFamily="34" charset="0"/>
              </a:rPr>
              <a:t>Ilość wyprodukowanej w ZTPO energii elektrycznej odpowiada rocznemu zużyciu energii przez: 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1127125"/>
            <a:ext cx="64436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Calibri" pitchFamily="32" charset="0"/>
                <a:cs typeface="+mn-cs"/>
              </a:rPr>
              <a:t>Efektywność energetyczna ZTPO</a:t>
            </a:r>
            <a:endParaRPr lang="pl-PL" sz="36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936625" y="2811463"/>
            <a:ext cx="269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>
                <a:srgbClr val="76CF39"/>
              </a:buClr>
            </a:pPr>
            <a:r>
              <a:rPr lang="pl-PL" sz="2400" b="1">
                <a:solidFill>
                  <a:srgbClr val="002060"/>
                </a:solidFill>
                <a:latin typeface="Calibri" pitchFamily="34" charset="0"/>
              </a:rPr>
              <a:t>miejskie tramwaje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5337175" y="2822575"/>
            <a:ext cx="290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>
                <a:srgbClr val="76CF39"/>
              </a:buClr>
            </a:pPr>
            <a:r>
              <a:rPr lang="pl-PL" sz="2400" b="1">
                <a:solidFill>
                  <a:srgbClr val="002060"/>
                </a:solidFill>
                <a:latin typeface="Calibri" pitchFamily="34" charset="0"/>
              </a:rPr>
              <a:t>miejskie oświetlenie</a:t>
            </a:r>
          </a:p>
        </p:txBody>
      </p:sp>
      <p:grpSp>
        <p:nvGrpSpPr>
          <p:cNvPr id="11" name="Grupa 10"/>
          <p:cNvGrpSpPr>
            <a:grpSpLocks/>
          </p:cNvGrpSpPr>
          <p:nvPr/>
        </p:nvGrpSpPr>
        <p:grpSpPr bwMode="auto">
          <a:xfrm>
            <a:off x="307975" y="3263900"/>
            <a:ext cx="3608388" cy="2501900"/>
            <a:chOff x="308928" y="3264250"/>
            <a:chExt cx="3607285" cy="2501033"/>
          </a:xfrm>
        </p:grpSpPr>
        <p:pic>
          <p:nvPicPr>
            <p:cNvPr id="31756" name="Obraz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04"/>
            <a:stretch>
              <a:fillRect/>
            </a:stretch>
          </p:blipFill>
          <p:spPr bwMode="auto">
            <a:xfrm>
              <a:off x="395536" y="3264250"/>
              <a:ext cx="3520677" cy="230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pole tekstowe 3"/>
            <p:cNvSpPr txBox="1">
              <a:spLocks noChangeArrowheads="1"/>
            </p:cNvSpPr>
            <p:nvPr/>
          </p:nvSpPr>
          <p:spPr bwMode="auto">
            <a:xfrm>
              <a:off x="308928" y="5565228"/>
              <a:ext cx="352067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 sz="700" i="1"/>
                <a:t>źródło: www.skyscrapercity.com</a:t>
              </a:r>
            </a:p>
          </p:txBody>
        </p:sp>
      </p:grpSp>
      <p:grpSp>
        <p:nvGrpSpPr>
          <p:cNvPr id="10" name="Grupa 9"/>
          <p:cNvGrpSpPr>
            <a:grpSpLocks/>
          </p:cNvGrpSpPr>
          <p:nvPr/>
        </p:nvGrpSpPr>
        <p:grpSpPr bwMode="auto">
          <a:xfrm>
            <a:off x="5854700" y="3284538"/>
            <a:ext cx="2101850" cy="2501900"/>
            <a:chOff x="5855133" y="3284984"/>
            <a:chExt cx="2101243" cy="2501033"/>
          </a:xfrm>
        </p:grpSpPr>
        <p:pic>
          <p:nvPicPr>
            <p:cNvPr id="31754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141" y="3284984"/>
              <a:ext cx="1727825" cy="230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pole tekstowe 8"/>
            <p:cNvSpPr txBox="1">
              <a:spLocks noChangeArrowheads="1"/>
            </p:cNvSpPr>
            <p:nvPr/>
          </p:nvSpPr>
          <p:spPr bwMode="auto">
            <a:xfrm>
              <a:off x="5855133" y="5585962"/>
              <a:ext cx="210124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 sz="700" i="1"/>
                <a:t>źródło: www.latarnieuliczne.wordpress.com</a:t>
              </a:r>
            </a:p>
          </p:txBody>
        </p:sp>
      </p:grp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4356100" y="4200525"/>
            <a:ext cx="765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>
                <a:srgbClr val="76CF39"/>
              </a:buClr>
            </a:pPr>
            <a:r>
              <a:rPr lang="pl-PL" sz="2800" b="1">
                <a:solidFill>
                  <a:srgbClr val="FF0000"/>
                </a:solidFill>
                <a:latin typeface="Calibri" pitchFamily="34" charset="0"/>
              </a:rPr>
              <a:t>lub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7" grpId="0"/>
      <p:bldP spid="6" grpId="0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88938" y="1773238"/>
            <a:ext cx="828675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6600"/>
                </a:solidFill>
                <a:latin typeface="+mn-lt"/>
                <a:cs typeface="+mn-cs"/>
              </a:rPr>
              <a:t>Rada Miasta Krakowa w dniu 5 listopada 2008 r. podjęła uchwałę </a:t>
            </a:r>
            <a:r>
              <a:rPr lang="pl-PL" sz="2800" b="1" dirty="0" smtClean="0">
                <a:solidFill>
                  <a:srgbClr val="006600"/>
                </a:solidFill>
                <a:latin typeface="+mn-lt"/>
                <a:cs typeface="+mn-cs"/>
              </a:rPr>
              <a:t>(LVI/710/08) o </a:t>
            </a:r>
            <a:r>
              <a:rPr lang="pl-PL" sz="2800" b="1" dirty="0">
                <a:solidFill>
                  <a:srgbClr val="006600"/>
                </a:solidFill>
                <a:latin typeface="+mn-lt"/>
                <a:cs typeface="+mn-cs"/>
              </a:rPr>
              <a:t>powierzeniu Krakowskiemu Holdingowi Komunalnemu S.A. </a:t>
            </a:r>
            <a:r>
              <a:rPr lang="pl-PL" sz="2800" b="1" dirty="0" smtClean="0">
                <a:solidFill>
                  <a:srgbClr val="006600"/>
                </a:solidFill>
                <a:latin typeface="+mn-lt"/>
                <a:cs typeface="+mn-cs"/>
              </a:rPr>
              <a:t/>
            </a:r>
            <a:br>
              <a:rPr lang="pl-PL" sz="2800" b="1" dirty="0" smtClean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pl-PL" sz="2800" b="1" dirty="0" smtClean="0">
                <a:solidFill>
                  <a:srgbClr val="006600"/>
                </a:solidFill>
                <a:latin typeface="+mn-lt"/>
                <a:cs typeface="+mn-cs"/>
              </a:rPr>
              <a:t>zadania </a:t>
            </a:r>
            <a:r>
              <a:rPr lang="pl-PL" sz="2800" b="1" dirty="0">
                <a:solidFill>
                  <a:srgbClr val="006600"/>
                </a:solidFill>
                <a:latin typeface="+mn-lt"/>
                <a:cs typeface="+mn-cs"/>
              </a:rPr>
              <a:t>polegającego na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6600"/>
                </a:solidFill>
                <a:latin typeface="+mn-lt"/>
                <a:cs typeface="+mn-cs"/>
              </a:rPr>
              <a:t>przygotowaniu, budowie i eksploatacji 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6600"/>
                </a:solidFill>
                <a:latin typeface="+mn-lt"/>
                <a:cs typeface="+mn-cs"/>
              </a:rPr>
              <a:t>Zakładu Termicznego Przekształcania Odpadów w Krakowie.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23556" name="pole tekstowe 5"/>
          <p:cNvSpPr txBox="1">
            <a:spLocks noChangeArrowheads="1"/>
          </p:cNvSpPr>
          <p:nvPr/>
        </p:nvSpPr>
        <p:spPr bwMode="auto">
          <a:xfrm>
            <a:off x="0" y="1412776"/>
            <a:ext cx="903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>
                <a:srgbClr val="76CF39"/>
              </a:buClr>
            </a:pP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Ilość wyprodukowanej w ZTPO energii cieplnej to około 10% rocznego zużycia Miasta Krakowa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836712"/>
            <a:ext cx="64436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Calibri" pitchFamily="32" charset="0"/>
                <a:cs typeface="+mn-cs"/>
              </a:rPr>
              <a:t>Efektywność energetyczna ZTPO</a:t>
            </a:r>
            <a:endParaRPr lang="pl-PL" sz="36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12326"/>
              </p:ext>
            </p:extLst>
          </p:nvPr>
        </p:nvGraphicFramePr>
        <p:xfrm>
          <a:off x="1259632" y="1988840"/>
          <a:ext cx="7039818" cy="435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7" grpId="0"/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25400" y="1722288"/>
            <a:ext cx="91440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30213" lvl="1" indent="-34290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200" b="1" dirty="0">
                <a:solidFill>
                  <a:srgbClr val="006600"/>
                </a:solidFill>
                <a:latin typeface="+mn-lt"/>
                <a:cs typeface="+mn-cs"/>
              </a:rPr>
              <a:t>Ochrona środowiska </a:t>
            </a:r>
            <a:r>
              <a:rPr lang="pl-PL" sz="2200" dirty="0">
                <a:solidFill>
                  <a:srgbClr val="006600"/>
                </a:solidFill>
                <a:latin typeface="+mn-lt"/>
                <a:cs typeface="+mn-cs"/>
              </a:rPr>
              <a:t>naturalnego,</a:t>
            </a:r>
          </a:p>
          <a:p>
            <a:pPr marL="430213" lvl="1" indent="-34290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200" b="1" dirty="0">
                <a:solidFill>
                  <a:srgbClr val="006600"/>
                </a:solidFill>
                <a:latin typeface="+mn-lt"/>
                <a:cs typeface="+mn-cs"/>
              </a:rPr>
              <a:t>Nowe miejsca pracy </a:t>
            </a:r>
            <a:r>
              <a:rPr lang="pl-PL" sz="2200" dirty="0">
                <a:solidFill>
                  <a:srgbClr val="006600"/>
                </a:solidFill>
                <a:latin typeface="+mn-lt"/>
                <a:cs typeface="+mn-cs"/>
              </a:rPr>
              <a:t>w okresie realizacji i eksploatacji ZTPO,</a:t>
            </a:r>
          </a:p>
          <a:p>
            <a:pPr marL="430213" lvl="1" indent="-34290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200" dirty="0">
                <a:solidFill>
                  <a:srgbClr val="006600"/>
                </a:solidFill>
                <a:latin typeface="+mn-lt"/>
                <a:cs typeface="+mn-cs"/>
              </a:rPr>
              <a:t>Zakład bezpieczny dla środowiska i ludzi,</a:t>
            </a:r>
          </a:p>
          <a:p>
            <a:pPr marL="430213" lvl="1" indent="-34290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200" b="1" dirty="0">
                <a:solidFill>
                  <a:srgbClr val="006600"/>
                </a:solidFill>
                <a:latin typeface="+mn-lt"/>
                <a:cs typeface="+mn-cs"/>
              </a:rPr>
              <a:t>Ograniczenie składowania odpadów </a:t>
            </a:r>
            <a:r>
              <a:rPr lang="pl-PL" sz="2200" dirty="0">
                <a:solidFill>
                  <a:srgbClr val="006600"/>
                </a:solidFill>
                <a:latin typeface="+mn-lt"/>
                <a:cs typeface="+mn-cs"/>
              </a:rPr>
              <a:t>(z 220 tys. ton odpadów odbieranych do przetworzenia przez ZTPO na składowisko trafi jedynie 13% pozostałości),</a:t>
            </a:r>
          </a:p>
          <a:p>
            <a:pPr marL="430213" lvl="1" indent="-34290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200" b="1" dirty="0">
                <a:solidFill>
                  <a:srgbClr val="006600"/>
                </a:solidFill>
                <a:latin typeface="+mn-lt"/>
                <a:cs typeface="+mn-cs"/>
              </a:rPr>
              <a:t>Zmniejszenie kosztów </a:t>
            </a:r>
            <a:r>
              <a:rPr lang="pl-PL" sz="2200" dirty="0">
                <a:solidFill>
                  <a:srgbClr val="006600"/>
                </a:solidFill>
                <a:latin typeface="+mn-lt"/>
                <a:cs typeface="+mn-cs"/>
              </a:rPr>
              <a:t>unieszkodliwiania w porównaniu do kosztów składowania odpadów,</a:t>
            </a:r>
          </a:p>
          <a:p>
            <a:pPr marL="430213" lvl="1" indent="-34290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200" b="1" dirty="0">
                <a:solidFill>
                  <a:srgbClr val="006600"/>
                </a:solidFill>
                <a:latin typeface="+mn-lt"/>
                <a:cs typeface="+mn-cs"/>
              </a:rPr>
              <a:t>Odzysk energii </a:t>
            </a:r>
            <a:r>
              <a:rPr lang="pl-PL" sz="2200" dirty="0">
                <a:solidFill>
                  <a:srgbClr val="006600"/>
                </a:solidFill>
                <a:latin typeface="+mn-lt"/>
                <a:cs typeface="+mn-cs"/>
              </a:rPr>
              <a:t>zawartej w odpadach,</a:t>
            </a:r>
          </a:p>
          <a:p>
            <a:pPr marL="430213" lvl="1" indent="-34290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200" dirty="0">
                <a:solidFill>
                  <a:srgbClr val="006600"/>
                </a:solidFill>
                <a:latin typeface="+mn-lt"/>
                <a:cs typeface="+mn-cs"/>
              </a:rPr>
              <a:t>Nowe źródło energii elektrycznej i cieplnej dla Krakowa,</a:t>
            </a:r>
          </a:p>
          <a:p>
            <a:pPr marL="430213" lvl="1" indent="-34290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200" b="1" dirty="0">
                <a:solidFill>
                  <a:srgbClr val="006600"/>
                </a:solidFill>
                <a:latin typeface="+mn-lt"/>
                <a:cs typeface="+mn-cs"/>
              </a:rPr>
              <a:t>Rozwój dzielnicy i miasta</a:t>
            </a:r>
            <a:r>
              <a:rPr lang="pl-PL" sz="2200" dirty="0">
                <a:solidFill>
                  <a:srgbClr val="006600"/>
                </a:solidFill>
                <a:latin typeface="+mn-lt"/>
                <a:cs typeface="+mn-cs"/>
              </a:rPr>
              <a:t>,</a:t>
            </a:r>
          </a:p>
          <a:p>
            <a:pPr marL="430213" lvl="1" indent="-342900">
              <a:spcBef>
                <a:spcPts val="0"/>
              </a:spcBef>
              <a:buClr>
                <a:srgbClr val="76CF39"/>
              </a:buClr>
              <a:buSzPct val="100000"/>
              <a:buFont typeface="Wingdings" pitchFamily="2" charset="2"/>
              <a:buChar char="ü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200" b="1" dirty="0" smtClean="0">
                <a:solidFill>
                  <a:srgbClr val="006600"/>
                </a:solidFill>
                <a:latin typeface="+mn-lt"/>
                <a:cs typeface="+mn-cs"/>
              </a:rPr>
              <a:t>Ograniczenie </a:t>
            </a:r>
            <a:r>
              <a:rPr lang="pl-PL" sz="2200" b="1" dirty="0">
                <a:solidFill>
                  <a:srgbClr val="006600"/>
                </a:solidFill>
                <a:latin typeface="+mn-lt"/>
                <a:cs typeface="+mn-cs"/>
              </a:rPr>
              <a:t>emisji CO</a:t>
            </a:r>
            <a:r>
              <a:rPr lang="pl-PL" sz="2200" b="1" baseline="-25000" dirty="0">
                <a:solidFill>
                  <a:srgbClr val="006600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323850" y="982687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/>
            <a:r>
              <a:rPr lang="pl-PL" sz="3600" b="1" dirty="0">
                <a:solidFill>
                  <a:srgbClr val="006600"/>
                </a:solidFill>
              </a:rPr>
              <a:t>Korzyści z realizacji projektu:</a:t>
            </a:r>
          </a:p>
        </p:txBody>
      </p:sp>
    </p:spTree>
    <p:extLst>
      <p:ext uri="{BB962C8B-B14F-4D97-AF65-F5344CB8AC3E}">
        <p14:creationId xmlns:p14="http://schemas.microsoft.com/office/powerpoint/2010/main" val="2752916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7188" y="1773238"/>
            <a:ext cx="82153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363" lvl="1" indent="-273050" algn="ctr" eaLnBrk="0" hangingPunct="0">
              <a:spcBef>
                <a:spcPts val="0"/>
              </a:spcBef>
              <a:buClr>
                <a:srgbClr val="76CF39"/>
              </a:buClr>
              <a:buSzPct val="100000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+mn-lt"/>
                <a:cs typeface="+mn-cs"/>
              </a:rPr>
              <a:t>Całkowite koszty realizacji projektu </a:t>
            </a:r>
          </a:p>
          <a:p>
            <a:pPr marL="360363" lvl="1" indent="-273050" algn="ctr" eaLnBrk="0" hangingPunct="0">
              <a:spcBef>
                <a:spcPts val="0"/>
              </a:spcBef>
              <a:buClr>
                <a:srgbClr val="76CF39"/>
              </a:buClr>
              <a:buSzPct val="100000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+mn-lt"/>
                <a:cs typeface="+mn-cs"/>
              </a:rPr>
              <a:t>wyniosą netto ok. 645 mln zł. </a:t>
            </a:r>
          </a:p>
          <a:p>
            <a:pPr marL="360363" lvl="1" indent="-273050" algn="ctr" eaLnBrk="0" hangingPunct="0">
              <a:spcBef>
                <a:spcPts val="0"/>
              </a:spcBef>
              <a:buClr>
                <a:srgbClr val="76CF39"/>
              </a:buClr>
              <a:buSzPct val="100000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+mn-lt"/>
                <a:cs typeface="+mn-cs"/>
              </a:rPr>
              <a:t>UE dofinansuje ok. </a:t>
            </a:r>
            <a:r>
              <a:rPr lang="pl-PL" sz="3600" b="1" dirty="0" smtClean="0">
                <a:solidFill>
                  <a:srgbClr val="006600"/>
                </a:solidFill>
                <a:latin typeface="+mn-lt"/>
                <a:cs typeface="+mn-cs"/>
              </a:rPr>
              <a:t>57,6 </a:t>
            </a:r>
            <a:r>
              <a:rPr lang="pl-PL" sz="3600" b="1" dirty="0">
                <a:solidFill>
                  <a:srgbClr val="006600"/>
                </a:solidFill>
                <a:latin typeface="+mn-lt"/>
                <a:cs typeface="+mn-cs"/>
              </a:rPr>
              <a:t>% kosztów kwalifikowanych  czyli ok. </a:t>
            </a:r>
            <a:r>
              <a:rPr lang="pl-PL" sz="3600" b="1" dirty="0" smtClean="0">
                <a:solidFill>
                  <a:srgbClr val="006600"/>
                </a:solidFill>
                <a:latin typeface="+mn-lt"/>
                <a:cs typeface="+mn-cs"/>
              </a:rPr>
              <a:t>372 </a:t>
            </a:r>
            <a:r>
              <a:rPr lang="pl-PL" sz="3600" b="1" dirty="0">
                <a:solidFill>
                  <a:srgbClr val="006600"/>
                </a:solidFill>
                <a:latin typeface="+mn-lt"/>
                <a:cs typeface="+mn-cs"/>
              </a:rPr>
              <a:t>mln zł </a:t>
            </a:r>
          </a:p>
          <a:p>
            <a:pPr marL="360363" lvl="1" indent="-273050" algn="ctr" eaLnBrk="0" hangingPunct="0">
              <a:spcBef>
                <a:spcPts val="0"/>
              </a:spcBef>
              <a:buClr>
                <a:srgbClr val="76CF39"/>
              </a:buClr>
              <a:buSzPct val="100000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+mn-lt"/>
                <a:cs typeface="+mn-cs"/>
              </a:rPr>
              <a:t>a wkład własny KHK S.A. wyniesie </a:t>
            </a:r>
          </a:p>
          <a:p>
            <a:pPr marL="360363" lvl="1" indent="-273050" algn="ctr" eaLnBrk="0" hangingPunct="0">
              <a:spcBef>
                <a:spcPts val="0"/>
              </a:spcBef>
              <a:buClr>
                <a:srgbClr val="76CF39"/>
              </a:buClr>
              <a:buSzPct val="100000"/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+mn-lt"/>
                <a:cs typeface="+mn-cs"/>
              </a:rPr>
              <a:t>netto ok. </a:t>
            </a:r>
            <a:r>
              <a:rPr lang="pl-PL" sz="3600" b="1" dirty="0" smtClean="0">
                <a:solidFill>
                  <a:srgbClr val="006600"/>
                </a:solidFill>
                <a:latin typeface="+mn-lt"/>
                <a:cs typeface="+mn-cs"/>
              </a:rPr>
              <a:t>273 </a:t>
            </a:r>
            <a:r>
              <a:rPr lang="pl-PL" sz="3600" b="1" dirty="0">
                <a:solidFill>
                  <a:srgbClr val="006600"/>
                </a:solidFill>
                <a:latin typeface="+mn-lt"/>
                <a:cs typeface="+mn-cs"/>
              </a:rPr>
              <a:t>mln zł.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340768"/>
            <a:ext cx="9144000" cy="443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47700" indent="-534988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2712" lvl="1" indent="0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</a:pPr>
            <a:r>
              <a:rPr lang="pl-PL" sz="2400" b="1" dirty="0">
                <a:solidFill>
                  <a:srgbClr val="006600"/>
                </a:solidFill>
              </a:rPr>
              <a:t>Postępowania przetargowe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W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dniu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30 listopada 2010 r.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ogłoszono przetarg na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Pomoc Techniczną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 dla Jednostki Realizującej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Projekt </a:t>
            </a:r>
            <a:b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pl-PL" sz="2400" i="1" dirty="0" smtClean="0">
                <a:solidFill>
                  <a:srgbClr val="006600"/>
                </a:solidFill>
                <a:latin typeface="Calibri" pitchFamily="34" charset="0"/>
              </a:rPr>
              <a:t>(21.06.2011r. została podpisana umowa z Wykonawcą)</a:t>
            </a:r>
          </a:p>
          <a:p>
            <a:pPr marL="112712" lvl="1" indent="0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</a:pPr>
            <a:endParaRPr lang="pl-PL" sz="8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</a:pP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W dniu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28 stycznia 2011 r.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 ogłoszono przetarg na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Inżyniera </a:t>
            </a:r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  <a:t>Kontraktu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pl-PL" sz="2400" i="1" dirty="0" smtClean="0">
                <a:solidFill>
                  <a:srgbClr val="006600"/>
                </a:solidFill>
                <a:latin typeface="Calibri" pitchFamily="34" charset="0"/>
              </a:rPr>
              <a:t>(05.08.2011r</a:t>
            </a:r>
            <a:r>
              <a:rPr lang="pl-PL" sz="2400" i="1" dirty="0">
                <a:solidFill>
                  <a:srgbClr val="006600"/>
                </a:solidFill>
                <a:latin typeface="Calibri" pitchFamily="34" charset="0"/>
              </a:rPr>
              <a:t>. została podpisana umowa z Wykonawcą)</a:t>
            </a:r>
            <a:endParaRPr lang="pl-PL" sz="2400" i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112712" lvl="1" indent="0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</a:pPr>
            <a:endParaRPr lang="pl-PL" sz="8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</a:pP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W dniu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29 kwietnia 2011 r.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 ogłoszono przetarg na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budowę </a:t>
            </a:r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  <a:t>ZTPO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pl-PL" sz="2400" i="1" dirty="0">
                <a:solidFill>
                  <a:srgbClr val="006600"/>
                </a:solidFill>
                <a:latin typeface="Calibri" pitchFamily="34" charset="0"/>
              </a:rPr>
              <a:t>(planowany wybór Wykonawcy </a:t>
            </a:r>
            <a:r>
              <a:rPr lang="pl-PL" sz="2400" i="1" dirty="0" smtClean="0">
                <a:solidFill>
                  <a:srgbClr val="006600"/>
                </a:solidFill>
                <a:latin typeface="Calibri" pitchFamily="34" charset="0"/>
              </a:rPr>
              <a:t>II kw. 2012r.)</a:t>
            </a:r>
            <a:endParaRPr lang="pl-PL" sz="2400" i="1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4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+mn-lt"/>
              </a:rPr>
              <a:t>Poszczególne etapy realizacji ZTPO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3675" y="1916113"/>
            <a:ext cx="86407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11125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</a:pPr>
            <a:r>
              <a:rPr lang="pl-PL" sz="2800" b="1">
                <a:solidFill>
                  <a:srgbClr val="006600"/>
                </a:solidFill>
                <a:latin typeface="Calibri" pitchFamily="34" charset="0"/>
              </a:rPr>
              <a:t>Założony czas realizacji przedsięwzięcia: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</a:pPr>
            <a:r>
              <a:rPr lang="pl-PL" sz="2800">
                <a:solidFill>
                  <a:srgbClr val="006600"/>
                </a:solidFill>
                <a:latin typeface="Calibri" pitchFamily="34" charset="0"/>
              </a:rPr>
              <a:t>1100 dni od dnia podpisania umowy, w tym 200 dni na wykonanie Projektu Budowlanego w zakresie niezbędnym  do złożenia wniosku o wydanie decyzji o pozwoleniu na budowę.</a:t>
            </a:r>
          </a:p>
        </p:txBody>
      </p:sp>
    </p:spTree>
    <p:extLst>
      <p:ext uri="{BB962C8B-B14F-4D97-AF65-F5344CB8AC3E}">
        <p14:creationId xmlns:p14="http://schemas.microsoft.com/office/powerpoint/2010/main" val="3496018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952412"/>
            <a:ext cx="914400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pl-PL" sz="3200" b="1" dirty="0" smtClean="0">
                <a:solidFill>
                  <a:srgbClr val="006600"/>
                </a:solidFill>
                <a:latin typeface="+mn-lt"/>
                <a:cs typeface="+mn-cs"/>
              </a:rPr>
              <a:t>Projekt pn. Program gospodarki odpadami komunalnymi w Krakowie to nie tylko </a:t>
            </a:r>
            <a:r>
              <a:rPr lang="pl-PL" sz="3200" b="1" dirty="0" err="1" smtClean="0">
                <a:solidFill>
                  <a:srgbClr val="006600"/>
                </a:solidFill>
                <a:latin typeface="+mn-lt"/>
                <a:cs typeface="+mn-cs"/>
              </a:rPr>
              <a:t>ekospalarnia</a:t>
            </a:r>
            <a:r>
              <a:rPr lang="pl-PL" sz="3200" b="1" dirty="0" smtClean="0">
                <a:solidFill>
                  <a:srgbClr val="006600"/>
                </a:solidFill>
                <a:latin typeface="+mn-lt"/>
                <a:cs typeface="+mn-cs"/>
              </a:rPr>
              <a:t> ale również:</a:t>
            </a:r>
            <a:endParaRPr lang="pl-PL" sz="32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pic>
        <p:nvPicPr>
          <p:cNvPr id="7" name="Picture 2" descr="S:\FOTO\IMAGES\duze_jpg\Z PRAWEM DO PUBLIKACJI\mazaur\STU_3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608015"/>
            <a:ext cx="23288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2780928"/>
            <a:ext cx="8858250" cy="304958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4988" indent="-534988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>
              <a:buClr>
                <a:srgbClr val="76CF39"/>
              </a:buClr>
              <a:defRPr/>
            </a:pP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Kontrakt nr 2 – Zakup pojemników do selektywnej zbiórki </a:t>
            </a:r>
          </a:p>
          <a:p>
            <a:pPr marL="449263" lvl="1" indent="-361950"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Rozpoczęcie procedury przetargowej –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III kw. </a:t>
            </a:r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  <a:t>2012r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.</a:t>
            </a:r>
          </a:p>
          <a:p>
            <a:pPr marL="0" lvl="1" indent="0">
              <a:buClr>
                <a:srgbClr val="76CF39"/>
              </a:buClr>
              <a:defRPr/>
            </a:pPr>
            <a:endParaRPr lang="pl-PL" sz="2400" b="1" dirty="0">
              <a:solidFill>
                <a:srgbClr val="006600"/>
              </a:solidFill>
              <a:latin typeface="Calibri" pitchFamily="34" charset="0"/>
            </a:endParaRPr>
          </a:p>
          <a:p>
            <a:pPr marL="0" lvl="1" indent="0">
              <a:buClr>
                <a:srgbClr val="76CF39"/>
              </a:buClr>
              <a:defRPr/>
            </a:pP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Kontrakt nr 3 – Program Edukacji Ekologicznej </a:t>
            </a:r>
          </a:p>
          <a:p>
            <a:pPr marL="449263" lvl="1" indent="-336550">
              <a:buClr>
                <a:srgbClr val="76CF39"/>
              </a:buClr>
              <a:buFont typeface="Wingdings" pitchFamily="2" charset="2"/>
              <a:buChar char=""/>
              <a:tabLst>
                <a:tab pos="449263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/>
            </a:pP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Rozpoczęcie procedury przetargowej –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III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kw.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2012r.</a:t>
            </a:r>
          </a:p>
          <a:p>
            <a:pPr marL="0" lvl="1" indent="0">
              <a:buClr>
                <a:srgbClr val="76CF39"/>
              </a:buClr>
              <a:defRPr/>
            </a:pPr>
            <a:endParaRPr lang="pl-PL" sz="2400" b="1" dirty="0">
              <a:solidFill>
                <a:srgbClr val="006600"/>
              </a:solidFill>
              <a:latin typeface="Calibri" pitchFamily="34" charset="0"/>
            </a:endParaRPr>
          </a:p>
          <a:p>
            <a:pPr marL="0" lvl="1" indent="0">
              <a:buClr>
                <a:srgbClr val="76CF39"/>
              </a:buClr>
              <a:defRPr/>
            </a:pP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Kontrakt nr 6 – Działania promujące i informujące</a:t>
            </a:r>
          </a:p>
          <a:p>
            <a:pPr marL="449263" lvl="1" indent="-336550">
              <a:buClr>
                <a:srgbClr val="76CF39"/>
              </a:buClr>
              <a:buFont typeface="Wingdings" pitchFamily="2" charset="2"/>
              <a:buChar char=""/>
              <a:defRPr/>
            </a:pP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Rozpoczęcie procedury przetargowej –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III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kw.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2012r.</a:t>
            </a:r>
          </a:p>
        </p:txBody>
      </p:sp>
    </p:spTree>
    <p:extLst>
      <p:ext uri="{BB962C8B-B14F-4D97-AF65-F5344CB8AC3E}">
        <p14:creationId xmlns:p14="http://schemas.microsoft.com/office/powerpoint/2010/main" val="2780952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360363" algn="l"/>
                <a:tab pos="1274763" algn="l"/>
                <a:tab pos="2189163" algn="l"/>
                <a:tab pos="3103563" algn="l"/>
                <a:tab pos="4017963" algn="l"/>
                <a:tab pos="4932363" algn="l"/>
                <a:tab pos="5846763" algn="l"/>
                <a:tab pos="6761163" algn="l"/>
                <a:tab pos="7675563" algn="l"/>
                <a:tab pos="8589963" algn="l"/>
                <a:tab pos="9504363" algn="l"/>
                <a:tab pos="10418763" algn="l"/>
              </a:tabLst>
              <a:defRPr/>
            </a:pPr>
            <a:r>
              <a:rPr lang="pl-PL" sz="3600" b="1" dirty="0">
                <a:solidFill>
                  <a:srgbClr val="006600"/>
                </a:solidFill>
                <a:latin typeface="+mn-lt"/>
              </a:rPr>
              <a:t>Poszczególne etapy realizacji </a:t>
            </a:r>
            <a:r>
              <a:rPr lang="pl-PL" sz="3600" b="1" dirty="0" smtClean="0">
                <a:solidFill>
                  <a:srgbClr val="006600"/>
                </a:solidFill>
                <a:latin typeface="+mn-lt"/>
              </a:rPr>
              <a:t>ZTPO – </a:t>
            </a:r>
            <a:br>
              <a:rPr lang="pl-PL" sz="3600" b="1" dirty="0" smtClean="0">
                <a:solidFill>
                  <a:srgbClr val="00660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006600"/>
                </a:solidFill>
                <a:latin typeface="+mn-lt"/>
              </a:rPr>
              <a:t>aktualny harmonogram </a:t>
            </a:r>
            <a:endParaRPr lang="pl-PL" sz="36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2563" y="2348880"/>
            <a:ext cx="8640762" cy="30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6575" indent="-423863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VI 2012 – podpisanie umowy z Wykonawcą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VI-XII 2012 – opracowanie dokumentacji projektowej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XII 2012 – IV 2013 – uzyskanie decyzji o pozwoleniu na budowę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IV 2013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–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III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2015 –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roboty budowlane</a:t>
            </a:r>
            <a:endParaRPr lang="pl-PL" sz="2400" dirty="0">
              <a:solidFill>
                <a:srgbClr val="006600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</a:pP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I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2015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–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VI 2015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- odbiory końcowe, rozruch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6CF39"/>
              </a:buClr>
              <a:buFont typeface="Wingdings" pitchFamily="2" charset="2"/>
              <a:buChar char=""/>
            </a:pP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VI 2015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-  przekazanie obiektu </a:t>
            </a:r>
            <a:r>
              <a:rPr lang="pl-PL" sz="2400" dirty="0" smtClean="0">
                <a:solidFill>
                  <a:srgbClr val="006600"/>
                </a:solidFill>
                <a:latin typeface="Calibri" pitchFamily="34" charset="0"/>
              </a:rPr>
              <a:t>ZTPO do </a:t>
            </a:r>
            <a:r>
              <a:rPr lang="pl-PL" sz="2400" dirty="0">
                <a:solidFill>
                  <a:srgbClr val="006600"/>
                </a:solidFill>
                <a:latin typeface="Calibri" pitchFamily="34" charset="0"/>
              </a:rPr>
              <a:t>eksploatacji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07950" y="1042988"/>
            <a:ext cx="885825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988" algn="l"/>
                <a:tab pos="1449388" algn="l"/>
                <a:tab pos="2363788" algn="l"/>
                <a:tab pos="3278188" algn="l"/>
                <a:tab pos="4192588" algn="l"/>
                <a:tab pos="5106988" algn="l"/>
                <a:tab pos="6021388" algn="l"/>
                <a:tab pos="6935788" algn="l"/>
                <a:tab pos="7850188" algn="l"/>
                <a:tab pos="8764588" algn="l"/>
                <a:tab pos="9678988" algn="l"/>
                <a:tab pos="105933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>
              <a:buClr>
                <a:srgbClr val="76CF39"/>
              </a:buClr>
            </a:pPr>
            <a:r>
              <a:rPr lang="pl-PL" sz="2600">
                <a:solidFill>
                  <a:srgbClr val="006600"/>
                </a:solidFill>
                <a:latin typeface="Calibri" pitchFamily="34" charset="0"/>
              </a:rPr>
              <a:t>W dniu 5 listopada 2010 r. ogłoszono wyniki Konkursu na opracowanie koncepcji urbanistyczno-architektonicznej ZTPO.</a:t>
            </a:r>
          </a:p>
          <a:p>
            <a:pPr marL="0" lvl="1" algn="ctr">
              <a:buClr>
                <a:srgbClr val="76CF39"/>
              </a:buClr>
            </a:pPr>
            <a:r>
              <a:rPr lang="pl-PL" sz="1600">
                <a:solidFill>
                  <a:srgbClr val="006600"/>
                </a:solidFill>
                <a:latin typeface="Calibri" pitchFamily="34" charset="0"/>
              </a:rPr>
              <a:t> </a:t>
            </a:r>
          </a:p>
          <a:p>
            <a:pPr marL="0" lvl="1" algn="ctr">
              <a:buClr>
                <a:srgbClr val="76CF39"/>
              </a:buClr>
            </a:pPr>
            <a:r>
              <a:rPr lang="pl-PL" sz="2600">
                <a:solidFill>
                  <a:srgbClr val="006600"/>
                </a:solidFill>
                <a:latin typeface="Calibri" pitchFamily="34" charset="0"/>
              </a:rPr>
              <a:t>Konkurs, zorganizowany i współfinansowany przez KHK S.A. </a:t>
            </a:r>
          </a:p>
          <a:p>
            <a:pPr marL="0" lvl="1" algn="ctr">
              <a:buClr>
                <a:srgbClr val="76CF39"/>
              </a:buClr>
            </a:pPr>
            <a:r>
              <a:rPr lang="pl-PL" sz="2600">
                <a:solidFill>
                  <a:srgbClr val="006600"/>
                </a:solidFill>
                <a:latin typeface="Calibri" pitchFamily="34" charset="0"/>
              </a:rPr>
              <a:t>i NFOŚiGW, przeprowadzany został we współpracy z krakowskim oddziałem SARP i Głównym Architektem Miasta Krakowa </a:t>
            </a:r>
            <a:br>
              <a:rPr lang="pl-PL" sz="2600">
                <a:solidFill>
                  <a:srgbClr val="006600"/>
                </a:solidFill>
                <a:latin typeface="Calibri" pitchFamily="34" charset="0"/>
              </a:rPr>
            </a:br>
            <a:r>
              <a:rPr lang="pl-PL" sz="2600">
                <a:solidFill>
                  <a:srgbClr val="006600"/>
                </a:solidFill>
                <a:latin typeface="Calibri" pitchFamily="34" charset="0"/>
              </a:rPr>
              <a:t>prof. Andrzejem Wyżykowskim.</a:t>
            </a:r>
          </a:p>
          <a:p>
            <a:pPr marL="0" lvl="1" algn="ctr">
              <a:buClr>
                <a:srgbClr val="76CF39"/>
              </a:buClr>
            </a:pPr>
            <a:endParaRPr lang="pl-PL" sz="1600">
              <a:solidFill>
                <a:srgbClr val="006600"/>
              </a:solidFill>
              <a:latin typeface="Calibri" pitchFamily="34" charset="0"/>
            </a:endParaRPr>
          </a:p>
          <a:p>
            <a:pPr marL="0" lvl="1" algn="ctr">
              <a:buClr>
                <a:srgbClr val="76CF39"/>
              </a:buClr>
            </a:pPr>
            <a:r>
              <a:rPr lang="pl-PL" sz="2600">
                <a:solidFill>
                  <a:srgbClr val="006600"/>
                </a:solidFill>
                <a:latin typeface="Calibri" pitchFamily="34" charset="0"/>
              </a:rPr>
              <a:t>W konkursie zwyciężyła koncepcja wrocławskiego zespołu Manufaktura nr 1.</a:t>
            </a:r>
          </a:p>
          <a:p>
            <a:pPr marL="0" lvl="1" algn="ctr">
              <a:buClr>
                <a:srgbClr val="76CF39"/>
              </a:buClr>
            </a:pPr>
            <a:endParaRPr lang="pl-PL" sz="1600">
              <a:solidFill>
                <a:srgbClr val="006600"/>
              </a:solidFill>
              <a:latin typeface="Calibri" pitchFamily="34" charset="0"/>
            </a:endParaRPr>
          </a:p>
          <a:p>
            <a:pPr marL="0" lvl="1" algn="ctr">
              <a:buClr>
                <a:srgbClr val="76CF39"/>
              </a:buClr>
            </a:pPr>
            <a:r>
              <a:rPr lang="pl-PL" sz="2600">
                <a:solidFill>
                  <a:srgbClr val="006600"/>
                </a:solidFill>
                <a:latin typeface="Calibri" pitchFamily="34" charset="0"/>
              </a:rPr>
              <a:t>Koncepcja ZTPO wygrała w plebiscycie Polska Architektura XXL w kategorii „</a:t>
            </a:r>
            <a:r>
              <a:rPr lang="pl-PL" sz="2600" b="1">
                <a:solidFill>
                  <a:srgbClr val="006600"/>
                </a:solidFill>
                <a:latin typeface="Calibri" pitchFamily="34" charset="0"/>
              </a:rPr>
              <a:t>Największe nadzieje projektów powstałych w 2010r.</a:t>
            </a:r>
            <a:r>
              <a:rPr lang="pl-PL" sz="2600">
                <a:solidFill>
                  <a:srgbClr val="0066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0EC4E-C67B-4A59-A47E-B7BF4AF4060F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000125" y="1000125"/>
          <a:ext cx="7215188" cy="504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Acrobat Document" r:id="rId3" imgW="15140520" imgH="10570680" progId="AcroExch.Document.7">
                  <p:embed/>
                </p:oleObj>
              </mc:Choice>
              <mc:Fallback>
                <p:oleObj name="Acrobat Document" r:id="rId3" imgW="15140520" imgH="10570680" progId="AcroExch.Document.7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000125"/>
                        <a:ext cx="7215188" cy="504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upa 2"/>
          <p:cNvGrpSpPr>
            <a:grpSpLocks/>
          </p:cNvGrpSpPr>
          <p:nvPr/>
        </p:nvGrpSpPr>
        <p:grpSpPr bwMode="auto">
          <a:xfrm>
            <a:off x="0" y="2211388"/>
            <a:ext cx="9144000" cy="3565525"/>
            <a:chOff x="0" y="2211388"/>
            <a:chExt cx="9144000" cy="3565410"/>
          </a:xfrm>
        </p:grpSpPr>
        <p:pic>
          <p:nvPicPr>
            <p:cNvPr id="39939" name="Picture 2" descr="C:\Users\Jarek\Desktop\tablice informacyjne khkqqq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70" b="33781"/>
            <a:stretch>
              <a:fillRect/>
            </a:stretch>
          </p:blipFill>
          <p:spPr bwMode="auto">
            <a:xfrm>
              <a:off x="0" y="2211388"/>
              <a:ext cx="9144000" cy="2595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ole tekstowe 1"/>
            <p:cNvSpPr txBox="1"/>
            <p:nvPr/>
          </p:nvSpPr>
          <p:spPr>
            <a:xfrm>
              <a:off x="928688" y="4806866"/>
              <a:ext cx="7272337" cy="969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900" spc="30" dirty="0"/>
                <a:t>Projekt współfinansowany przez Unię Europejską</a:t>
              </a:r>
              <a:br>
                <a:rPr lang="pl-PL" sz="1900" spc="30" dirty="0"/>
              </a:br>
              <a:r>
                <a:rPr lang="pl-PL" sz="1900" spc="30" dirty="0"/>
                <a:t>ze środków Funduszu Spójności</a:t>
              </a:r>
              <a:br>
                <a:rPr lang="pl-PL" sz="1900" spc="30" dirty="0"/>
              </a:br>
              <a:r>
                <a:rPr lang="pl-PL" sz="1900" spc="30" dirty="0"/>
                <a:t>w ramach Programu Operacyjnego Infrastruktura i Środowisko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88938" y="1750164"/>
            <a:ext cx="82867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>Zakład Termicznego Przekształcania Odpadów (ZTPO) powstaje w ramach projektu pn. „Program gospodarki odpadami komunalnymi w Krakowie", który znajduje się na liście projektów indywidualnych dla Programu Operacyjnego Infrastruktura i Środowisko (</a:t>
            </a:r>
            <a:r>
              <a:rPr lang="pl-PL" sz="2400" b="1" dirty="0" err="1" smtClean="0">
                <a:solidFill>
                  <a:srgbClr val="006600"/>
                </a:solidFill>
                <a:latin typeface="+mn-lt"/>
                <a:cs typeface="+mn-cs"/>
              </a:rPr>
              <a:t>POIiŚ</a:t>
            </a: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>) 2007-2013. </a:t>
            </a:r>
          </a:p>
          <a:p>
            <a:pPr algn="ctr">
              <a:spcAft>
                <a:spcPts val="0"/>
              </a:spcAft>
              <a:defRPr/>
            </a:pPr>
            <a:endParaRPr lang="pl-PL" sz="2400" b="1" dirty="0" smtClean="0">
              <a:solidFill>
                <a:srgbClr val="006600"/>
              </a:solidFill>
              <a:latin typeface="+mn-lt"/>
              <a:cs typeface="+mn-cs"/>
            </a:endParaRPr>
          </a:p>
          <a:p>
            <a:pPr algn="ctr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>Są to projekty kluczowe dla rozwoju kraju, przewidziane do realizacji w pierwszej kolejności.</a:t>
            </a:r>
            <a:endParaRPr lang="pl-PL" sz="24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57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88938" y="1596856"/>
            <a:ext cx="828675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6600"/>
                </a:solidFill>
                <a:latin typeface="+mn-lt"/>
                <a:cs typeface="+mn-cs"/>
              </a:rPr>
              <a:t>Ze względu na strategiczny charakter, Projekt jest objęty monitorowaniem stanu przygotowania oraz wsparciem doradczym w ramach inicjatywy JASPERS, realizowanym </a:t>
            </a: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/>
            </a:r>
            <a:b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>przez </a:t>
            </a:r>
            <a:r>
              <a:rPr lang="pl-PL" sz="2400" b="1" dirty="0">
                <a:solidFill>
                  <a:srgbClr val="006600"/>
                </a:solidFill>
                <a:latin typeface="+mn-lt"/>
                <a:cs typeface="+mn-cs"/>
              </a:rPr>
              <a:t>Komisję Europejską przy współpracy </a:t>
            </a: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/>
            </a:r>
            <a:b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>Europejskiego </a:t>
            </a:r>
            <a:r>
              <a:rPr lang="pl-PL" sz="2400" b="1" dirty="0">
                <a:solidFill>
                  <a:srgbClr val="006600"/>
                </a:solidFill>
                <a:latin typeface="+mn-lt"/>
                <a:cs typeface="+mn-cs"/>
              </a:rPr>
              <a:t>Banku Inwestycyjnego </a:t>
            </a: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/>
            </a:r>
            <a:b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>i </a:t>
            </a:r>
            <a:r>
              <a:rPr lang="pl-PL" sz="2400" b="1" dirty="0">
                <a:solidFill>
                  <a:srgbClr val="006600"/>
                </a:solidFill>
                <a:latin typeface="+mn-lt"/>
                <a:cs typeface="+mn-cs"/>
              </a:rPr>
              <a:t>Europejskiego Banku Odbudowy i Rozwoju</a:t>
            </a: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>.</a:t>
            </a:r>
          </a:p>
          <a:p>
            <a:pPr algn="ctr">
              <a:spcAft>
                <a:spcPts val="0"/>
              </a:spcAft>
              <a:defRPr/>
            </a:pPr>
            <a:endParaRPr lang="pl-PL" sz="2400" b="1" dirty="0" smtClean="0">
              <a:solidFill>
                <a:srgbClr val="006600"/>
              </a:solidFill>
              <a:latin typeface="+mn-lt"/>
              <a:cs typeface="+mn-cs"/>
            </a:endParaRPr>
          </a:p>
          <a:p>
            <a:pPr algn="ctr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>Jako </a:t>
            </a:r>
            <a:r>
              <a:rPr lang="pl-PL" sz="2400" b="1" dirty="0">
                <a:solidFill>
                  <a:srgbClr val="006600"/>
                </a:solidFill>
                <a:latin typeface="+mn-lt"/>
                <a:cs typeface="+mn-cs"/>
              </a:rPr>
              <a:t>„duży projekt” musi uzyskać tzw. potwierdzenie wkładu finansowego przez KE (tzw. decyzja KE</a:t>
            </a:r>
            <a:r>
              <a:rPr lang="pl-PL" sz="2400" b="1" dirty="0" smtClean="0">
                <a:solidFill>
                  <a:srgbClr val="006600"/>
                </a:solidFill>
                <a:latin typeface="+mn-lt"/>
                <a:cs typeface="+mn-cs"/>
              </a:rPr>
              <a:t>).</a:t>
            </a:r>
            <a:endParaRPr lang="pl-PL" sz="24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283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e tekstowe 9"/>
          <p:cNvSpPr txBox="1">
            <a:spLocks noChangeArrowheads="1"/>
          </p:cNvSpPr>
          <p:nvPr/>
        </p:nvSpPr>
        <p:spPr bwMode="auto">
          <a:xfrm>
            <a:off x="5715000" y="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KRAKOWSKA EKOSPALARNIA</a:t>
            </a:r>
          </a:p>
        </p:txBody>
      </p:sp>
      <p:pic>
        <p:nvPicPr>
          <p:cNvPr id="7171" name="Picture 2" descr="C:\Users\Jarek\Desktop\tablice informacyjne kh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pole tekstowe 5"/>
          <p:cNvSpPr txBox="1">
            <a:spLocks noChangeArrowheads="1"/>
          </p:cNvSpPr>
          <p:nvPr/>
        </p:nvSpPr>
        <p:spPr bwMode="auto">
          <a:xfrm>
            <a:off x="179388" y="1628800"/>
            <a:ext cx="864393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buClr>
                <a:srgbClr val="76CF39"/>
              </a:buClr>
              <a:buFont typeface="Times New Roman" pitchFamily="18" charset="0"/>
              <a:buNone/>
            </a:pPr>
            <a:r>
              <a:rPr lang="pl-PL" sz="2600" b="1" dirty="0">
                <a:solidFill>
                  <a:srgbClr val="006600"/>
                </a:solidFill>
                <a:latin typeface="Calibri" pitchFamily="34" charset="0"/>
              </a:rPr>
              <a:t>Celem realizacji przyjętego systemu gospodarki odpadami komunalnymi w Krakowie zakładającego budowę ZTPO jest doprowadzenie do pełnej zgodności </a:t>
            </a:r>
            <a:r>
              <a:rPr lang="pl-PL" sz="2600" b="1" dirty="0" smtClean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pl-PL" sz="2600" b="1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pl-PL" sz="2600" b="1" dirty="0" smtClean="0">
                <a:solidFill>
                  <a:srgbClr val="006600"/>
                </a:solidFill>
                <a:latin typeface="Calibri" pitchFamily="34" charset="0"/>
              </a:rPr>
              <a:t>z </a:t>
            </a:r>
            <a:r>
              <a:rPr lang="pl-PL" sz="2600" b="1" dirty="0">
                <a:solidFill>
                  <a:srgbClr val="006600"/>
                </a:solidFill>
                <a:latin typeface="Calibri" pitchFamily="34" charset="0"/>
              </a:rPr>
              <a:t>przepisami Unii Europejskiej oraz z przepisami prawa polskiego </a:t>
            </a:r>
            <a:r>
              <a:rPr lang="pl-PL" sz="2600" b="1" dirty="0" smtClean="0">
                <a:solidFill>
                  <a:srgbClr val="006600"/>
                </a:solidFill>
                <a:latin typeface="Calibri" pitchFamily="34" charset="0"/>
              </a:rPr>
              <a:t>a </a:t>
            </a:r>
            <a:r>
              <a:rPr lang="pl-PL" sz="2600" b="1" dirty="0">
                <a:solidFill>
                  <a:srgbClr val="006600"/>
                </a:solidFill>
                <a:latin typeface="Calibri" pitchFamily="34" charset="0"/>
              </a:rPr>
              <a:t>także założeniami dokumentów planistycznych wyższego szczebla (KPGO, WPGO, PGO dla Miasta Krakowa).</a:t>
            </a:r>
          </a:p>
          <a:p>
            <a:pPr lvl="1" algn="ctr" eaLnBrk="1" hangingPunct="1">
              <a:buClr>
                <a:srgbClr val="76CF39"/>
              </a:buClr>
            </a:pPr>
            <a:endParaRPr lang="pl-PL" sz="2600" b="1" dirty="0">
              <a:solidFill>
                <a:srgbClr val="006600"/>
              </a:solidFill>
              <a:latin typeface="Calibri" pitchFamily="34" charset="0"/>
            </a:endParaRPr>
          </a:p>
          <a:p>
            <a:pPr lvl="1" algn="ctr" eaLnBrk="1" hangingPunct="1">
              <a:buClr>
                <a:srgbClr val="76CF39"/>
              </a:buClr>
              <a:buFont typeface="Times New Roman" pitchFamily="18" charset="0"/>
              <a:buNone/>
            </a:pPr>
            <a:endParaRPr lang="pl-PL" sz="2600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7173" name="Picture 6" descr="C:\Users\Jarek\Desktop\POI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388"/>
            <a:ext cx="76247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48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6"/>
          <p:cNvSpPr txBox="1">
            <a:spLocks noChangeArrowheads="1"/>
          </p:cNvSpPr>
          <p:nvPr/>
        </p:nvSpPr>
        <p:spPr bwMode="auto">
          <a:xfrm>
            <a:off x="179512" y="1474906"/>
            <a:ext cx="8750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76CF39"/>
              </a:buClr>
            </a:pP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Zgodnie z Krajowym Planem Gospodarki Odpadami 2010 </a:t>
            </a:r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  <a:t>oraz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KPGO 2014 preferowaną metodą zagospodarowania odpadów komunalnych w aglomeracjach lub regionach </a:t>
            </a:r>
          </a:p>
          <a:p>
            <a:pPr algn="ctr" eaLnBrk="1" hangingPunct="1">
              <a:buClr>
                <a:srgbClr val="76CF39"/>
              </a:buClr>
            </a:pP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o liczbie mieszkańców przekraczającej </a:t>
            </a:r>
          </a:p>
          <a:p>
            <a:pPr algn="ctr" eaLnBrk="1" hangingPunct="1">
              <a:buClr>
                <a:srgbClr val="76CF39"/>
              </a:buClr>
            </a:pP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300 tys. jest ich termiczne przekształcanie.</a:t>
            </a:r>
          </a:p>
          <a:p>
            <a:pPr algn="ctr" eaLnBrk="1" hangingPunct="1">
              <a:buClr>
                <a:srgbClr val="76CF39"/>
              </a:buClr>
            </a:pP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buClr>
                <a:srgbClr val="76CF39"/>
              </a:buClr>
            </a:pP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Wojewódzki Plan Gospodarki Odpadami 2010 </a:t>
            </a:r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pl-PL" sz="2400" b="1" dirty="0" smtClean="0">
                <a:solidFill>
                  <a:srgbClr val="006600"/>
                </a:solidFill>
                <a:latin typeface="Calibri" pitchFamily="34" charset="0"/>
              </a:rPr>
              <a:t>oraz 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Plan Gospodarki Odpadami dla Miasta Krakowa 2008-2011 </a:t>
            </a:r>
            <a:r>
              <a:rPr lang="pl-PL" sz="2400" b="1" u="sng" dirty="0">
                <a:solidFill>
                  <a:srgbClr val="006600"/>
                </a:solidFill>
                <a:latin typeface="Calibri" pitchFamily="34" charset="0"/>
              </a:rPr>
              <a:t>przewidują budowę ZTPO</a:t>
            </a:r>
            <a:r>
              <a:rPr lang="pl-PL" sz="2400" b="1" dirty="0">
                <a:solidFill>
                  <a:srgbClr val="006600"/>
                </a:solidFill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22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6"/>
          <p:cNvSpPr txBox="1">
            <a:spLocks noChangeArrowheads="1"/>
          </p:cNvSpPr>
          <p:nvPr/>
        </p:nvSpPr>
        <p:spPr bwMode="auto">
          <a:xfrm>
            <a:off x="-36512" y="102277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27305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7313" lvl="1" indent="0" eaLnBrk="1" hangingPunct="1">
              <a:buClr>
                <a:srgbClr val="76CF39"/>
              </a:buClr>
            </a:pPr>
            <a:r>
              <a:rPr lang="pl-PL" sz="3000" b="1" dirty="0">
                <a:solidFill>
                  <a:srgbClr val="006600"/>
                </a:solidFill>
                <a:latin typeface="Calibri" pitchFamily="34" charset="0"/>
              </a:rPr>
              <a:t>Realizacja ZTPO przyczyni się </a:t>
            </a:r>
            <a:r>
              <a:rPr lang="pl-PL" sz="3000" b="1" dirty="0" smtClean="0">
                <a:solidFill>
                  <a:srgbClr val="006600"/>
                </a:solidFill>
                <a:latin typeface="Calibri" pitchFamily="34" charset="0"/>
              </a:rPr>
              <a:t>do wypełnienia dyrektyw UE i polskiego prawodawstwa w tym m.in</a:t>
            </a:r>
            <a:r>
              <a:rPr lang="pl-PL" sz="3000" b="1" dirty="0">
                <a:solidFill>
                  <a:srgbClr val="006600"/>
                </a:solidFill>
                <a:latin typeface="Calibri" pitchFamily="34" charset="0"/>
              </a:rPr>
              <a:t>. do:</a:t>
            </a:r>
          </a:p>
        </p:txBody>
      </p:sp>
      <p:sp>
        <p:nvSpPr>
          <p:cNvPr id="9219" name="pole tekstowe 7"/>
          <p:cNvSpPr txBox="1">
            <a:spLocks noChangeArrowheads="1"/>
          </p:cNvSpPr>
          <p:nvPr/>
        </p:nvSpPr>
        <p:spPr bwMode="auto">
          <a:xfrm>
            <a:off x="1" y="2403231"/>
            <a:ext cx="9144000" cy="26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288" indent="-3429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indent="-180000" eaLnBrk="1" hangingPunct="1">
              <a:spcBef>
                <a:spcPts val="250"/>
              </a:spcBef>
              <a:buClr>
                <a:srgbClr val="76CF39"/>
              </a:buClr>
              <a:buFont typeface="Wingdings" pitchFamily="2" charset="2"/>
              <a:buChar char="ü"/>
            </a:pP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Zgodnie ze znowelizowaną </a:t>
            </a:r>
            <a:r>
              <a:rPr lang="pl-PL" sz="2400" b="1" dirty="0" smtClean="0">
                <a:solidFill>
                  <a:srgbClr val="008000"/>
                </a:solidFill>
                <a:latin typeface="Calibri" pitchFamily="34" charset="0"/>
              </a:rPr>
              <a:t>Ustawą </a:t>
            </a:r>
            <a:r>
              <a:rPr lang="pl-PL" sz="2400" b="1" dirty="0">
                <a:solidFill>
                  <a:srgbClr val="008000"/>
                </a:solidFill>
                <a:latin typeface="Calibri" pitchFamily="34" charset="0"/>
              </a:rPr>
              <a:t>o utrzymaniu czystości i porządku w gminach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konieczne jest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ograniczenie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składowania odpadów </a:t>
            </a:r>
            <a:r>
              <a:rPr lang="pl-PL" sz="2400" u="sng" dirty="0" smtClean="0">
                <a:solidFill>
                  <a:srgbClr val="008000"/>
                </a:solidFill>
                <a:latin typeface="Calibri" pitchFamily="34" charset="0"/>
              </a:rPr>
              <a:t>biodegradowalnych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:</a:t>
            </a:r>
            <a:endParaRPr lang="pl-PL" sz="2400" dirty="0" smtClean="0">
              <a:solidFill>
                <a:srgbClr val="008000"/>
              </a:solidFill>
              <a:latin typeface="Calibri" pitchFamily="34" charset="0"/>
            </a:endParaRPr>
          </a:p>
          <a:p>
            <a:pPr lvl="1" indent="-180000" eaLnBrk="1" hangingPunct="1">
              <a:spcBef>
                <a:spcPts val="250"/>
              </a:spcBef>
              <a:buClr>
                <a:srgbClr val="76CF39"/>
              </a:buClr>
              <a:buFont typeface="Arial" charset="0"/>
              <a:buNone/>
            </a:pPr>
            <a:endParaRPr lang="pl-PL" sz="2400" dirty="0" smtClean="0">
              <a:solidFill>
                <a:srgbClr val="008000"/>
              </a:solidFill>
              <a:latin typeface="Calibri" pitchFamily="34" charset="0"/>
            </a:endParaRPr>
          </a:p>
          <a:p>
            <a:pPr lvl="1" indent="-18000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buFont typeface="Arial" charset="0"/>
              <a:buChar char="•"/>
            </a:pPr>
            <a:r>
              <a:rPr lang="pl-PL" sz="2400" dirty="0" smtClean="0">
                <a:solidFill>
                  <a:srgbClr val="008000"/>
                </a:solidFill>
              </a:rPr>
              <a:t>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w 2013 r.  nie więcej niż 50%, tj. 58 tys. Mg/rok, </a:t>
            </a:r>
          </a:p>
          <a:p>
            <a:pPr lvl="1" indent="-18000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buFont typeface="Arial" charset="0"/>
              <a:buChar char="•"/>
            </a:pPr>
            <a:r>
              <a:rPr lang="pl-PL" sz="2400" dirty="0" smtClean="0">
                <a:solidFill>
                  <a:srgbClr val="008000"/>
                </a:solidFill>
              </a:rPr>
              <a:t>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w 2020 r.  nie więcej niż 35%, tj. 40 tys. Mg/rok</a:t>
            </a:r>
            <a:r>
              <a:rPr lang="pl-PL" sz="2400" dirty="0" smtClean="0">
                <a:solidFill>
                  <a:srgbClr val="008000"/>
                </a:solidFill>
              </a:rPr>
              <a:t>,</a:t>
            </a:r>
          </a:p>
          <a:p>
            <a:pPr lvl="1" indent="-41275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buFont typeface="Arial" charset="0"/>
              <a:buNone/>
            </a:pP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w stosunku do masy odpadów wytwarzanych w 1995 roku</a:t>
            </a:r>
            <a:r>
              <a:rPr lang="pl-PL" sz="2400" dirty="0" smtClean="0">
                <a:solidFill>
                  <a:srgbClr val="008000"/>
                </a:solidFill>
              </a:rPr>
              <a:t>;</a:t>
            </a:r>
            <a:endParaRPr lang="pl-PL" sz="2400" dirty="0" smtClean="0">
              <a:solidFill>
                <a:srgbClr val="008000"/>
              </a:solidFill>
            </a:endParaRPr>
          </a:p>
        </p:txBody>
      </p:sp>
      <p:pic>
        <p:nvPicPr>
          <p:cNvPr id="9220" name="Picture 2" descr="C:\Users\Jarek\Desktop\tablice informacyjne kh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Jarek\Desktop\POI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388"/>
            <a:ext cx="76247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432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6"/>
          <p:cNvSpPr txBox="1">
            <a:spLocks noChangeArrowheads="1"/>
          </p:cNvSpPr>
          <p:nvPr/>
        </p:nvSpPr>
        <p:spPr bwMode="auto">
          <a:xfrm>
            <a:off x="44450" y="1189201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27305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7313" lvl="1" indent="0" eaLnBrk="1" hangingPunct="1">
              <a:buClr>
                <a:srgbClr val="76CF39"/>
              </a:buClr>
              <a:tabLst/>
            </a:pPr>
            <a:r>
              <a:rPr lang="pl-PL" sz="3000" b="1" dirty="0">
                <a:solidFill>
                  <a:srgbClr val="006600"/>
                </a:solidFill>
                <a:latin typeface="Calibri" pitchFamily="34" charset="0"/>
              </a:rPr>
              <a:t>Realizacja ZTPO przyczyni się do wypełnienia dyrektyw UE i polskiego prawodawstwa w tym m.in. do:</a:t>
            </a:r>
          </a:p>
        </p:txBody>
      </p:sp>
      <p:sp>
        <p:nvSpPr>
          <p:cNvPr id="9219" name="pole tekstowe 7"/>
          <p:cNvSpPr txBox="1">
            <a:spLocks noChangeArrowheads="1"/>
          </p:cNvSpPr>
          <p:nvPr/>
        </p:nvSpPr>
        <p:spPr bwMode="auto">
          <a:xfrm>
            <a:off x="1" y="2639058"/>
            <a:ext cx="9144000" cy="22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288" indent="-3429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0000" indent="-18000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buFont typeface="Wingdings" pitchFamily="2" charset="2"/>
              <a:buChar char="ü"/>
            </a:pPr>
            <a:r>
              <a:rPr lang="pl-PL" sz="2400" dirty="0">
                <a:solidFill>
                  <a:srgbClr val="008000"/>
                </a:solidFill>
                <a:latin typeface="Calibri" pitchFamily="34" charset="0"/>
              </a:rPr>
              <a:t>Zgodnie ze znowelizowaną </a:t>
            </a:r>
            <a:r>
              <a:rPr lang="pl-PL" sz="2400" b="1" dirty="0">
                <a:solidFill>
                  <a:srgbClr val="008000"/>
                </a:solidFill>
                <a:latin typeface="Calibri" pitchFamily="34" charset="0"/>
              </a:rPr>
              <a:t>Ustawą o utrzymaniu czystości i porządku w gminach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należy osiągnąć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poziomy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odzysku i recyklingu 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:  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</a:pPr>
            <a:endParaRPr lang="pl-PL" sz="2400" dirty="0" smtClean="0">
              <a:solidFill>
                <a:srgbClr val="008000"/>
              </a:solidFill>
              <a:latin typeface="Calibri" pitchFamily="34" charset="0"/>
            </a:endParaRPr>
          </a:p>
          <a:p>
            <a:pPr lvl="1" indent="-18000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buFont typeface="Arial" charset="0"/>
              <a:buChar char="•"/>
            </a:pP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do 2020 r. przygotowanie do ponownego wykorzystania i recyklingu materiałów odpadowych takich jak papier, metal, plastik i szkło do minimum 50%</a:t>
            </a:r>
            <a:r>
              <a:rPr lang="pl-PL" sz="2400" dirty="0" smtClean="0">
                <a:solidFill>
                  <a:srgbClr val="008000"/>
                </a:solidFill>
              </a:rPr>
              <a:t>;</a:t>
            </a:r>
          </a:p>
          <a:p>
            <a:pPr marL="162900" lvl="0" indent="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tabLst/>
            </a:pPr>
            <a:endParaRPr lang="pl-PL" sz="2400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9220" name="Picture 2" descr="C:\Users\Jarek\Desktop\tablice informacyjne kh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Jarek\Desktop\POI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388"/>
            <a:ext cx="76247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011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6"/>
          <p:cNvSpPr txBox="1">
            <a:spLocks noChangeArrowheads="1"/>
          </p:cNvSpPr>
          <p:nvPr/>
        </p:nvSpPr>
        <p:spPr bwMode="auto">
          <a:xfrm>
            <a:off x="7030" y="1045185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0363" indent="-27305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7313" lvl="1" indent="0" eaLnBrk="1" hangingPunct="1">
              <a:buClr>
                <a:srgbClr val="76CF39"/>
              </a:buClr>
              <a:tabLst/>
            </a:pPr>
            <a:r>
              <a:rPr lang="pl-PL" sz="3000" b="1" dirty="0">
                <a:solidFill>
                  <a:srgbClr val="006600"/>
                </a:solidFill>
                <a:latin typeface="Calibri" pitchFamily="34" charset="0"/>
              </a:rPr>
              <a:t>Realizacja ZTPO przyczyni się do wypełnienia dyrektyw UE i polskiego prawodawstwa w tym m.in. do:</a:t>
            </a:r>
          </a:p>
        </p:txBody>
      </p:sp>
      <p:sp>
        <p:nvSpPr>
          <p:cNvPr id="9219" name="pole tekstowe 7"/>
          <p:cNvSpPr txBox="1">
            <a:spLocks noChangeArrowheads="1"/>
          </p:cNvSpPr>
          <p:nvPr/>
        </p:nvSpPr>
        <p:spPr bwMode="auto">
          <a:xfrm>
            <a:off x="1" y="2383428"/>
            <a:ext cx="91440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288" indent="-3429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4625" indent="-174625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buFont typeface="Wingdings" pitchFamily="2" charset="2"/>
              <a:buChar char="ü"/>
              <a:tabLst>
                <a:tab pos="261938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Zgodnie z zapisami znowelizowanej w 2011 r. </a:t>
            </a:r>
            <a:r>
              <a:rPr lang="pl-PL" sz="2400" b="1" dirty="0" smtClean="0">
                <a:solidFill>
                  <a:srgbClr val="008000"/>
                </a:solidFill>
                <a:latin typeface="Calibri" pitchFamily="34" charset="0"/>
              </a:rPr>
              <a:t>Ustawy o utrzymaniu czystości i porządku w gminach</a:t>
            </a:r>
            <a:r>
              <a:rPr lang="pl-PL" sz="2400" dirty="0" smtClean="0">
                <a:solidFill>
                  <a:srgbClr val="008000"/>
                </a:solidFill>
                <a:latin typeface="Calibri" pitchFamily="34" charset="0"/>
              </a:rPr>
              <a:t>, której to art. 3 ust. 2 mówi:</a:t>
            </a:r>
          </a:p>
          <a:p>
            <a:pPr marL="0" indent="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tabLst>
                <a:tab pos="261938" algn="l"/>
                <a:tab pos="266700" algn="l"/>
                <a:tab pos="1150938" algn="l"/>
                <a:tab pos="1600200" algn="l"/>
                <a:tab pos="2049463" algn="l"/>
                <a:tab pos="2498725" algn="l"/>
                <a:tab pos="2947988" algn="l"/>
                <a:tab pos="3397250" algn="l"/>
                <a:tab pos="3846513" algn="l"/>
                <a:tab pos="4295775" algn="l"/>
                <a:tab pos="4745038" algn="l"/>
                <a:tab pos="5194300" algn="l"/>
                <a:tab pos="5643563" algn="l"/>
                <a:tab pos="6092825" algn="l"/>
                <a:tab pos="6542088" algn="l"/>
                <a:tab pos="6991350" algn="l"/>
                <a:tab pos="7440613" algn="l"/>
                <a:tab pos="7889875" algn="l"/>
                <a:tab pos="8339138" algn="l"/>
                <a:tab pos="8788400" algn="l"/>
                <a:tab pos="9237663" algn="l"/>
              </a:tabLst>
            </a:pPr>
            <a:endParaRPr lang="pl-PL" sz="2400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161925" indent="37465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</a:pPr>
            <a:r>
              <a:rPr lang="pl-PL" sz="2400" i="1" dirty="0" smtClean="0">
                <a:solidFill>
                  <a:srgbClr val="008000"/>
                </a:solidFill>
                <a:latin typeface="Calibri" pitchFamily="34" charset="0"/>
              </a:rPr>
              <a:t>Gminy zapewniają czystość i porządek na swoim terenie i tworzą warunki niezbędne do ich utrzymania, a w szczególności: </a:t>
            </a:r>
          </a:p>
          <a:p>
            <a:pPr marL="161925" indent="37465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</a:pPr>
            <a:endParaRPr lang="pl-PL" sz="2400" i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447675" indent="-28575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buFont typeface="Wingdings" pitchFamily="2" charset="2"/>
              <a:buChar char="Ø"/>
            </a:pPr>
            <a:r>
              <a:rPr lang="pl-PL" sz="2400" i="1" dirty="0" smtClean="0">
                <a:solidFill>
                  <a:srgbClr val="008000"/>
                </a:solidFill>
                <a:latin typeface="Calibri" pitchFamily="34" charset="0"/>
              </a:rPr>
              <a:t>zapewniają budowę, utrzymanie i eksploatację własnych lub wspólnych z innymi gminami: </a:t>
            </a:r>
          </a:p>
          <a:p>
            <a:pPr marL="447675" indent="-28575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buFont typeface="Wingdings" pitchFamily="2" charset="2"/>
              <a:buChar char="Ø"/>
            </a:pPr>
            <a:endParaRPr lang="pl-PL" sz="2400" i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711200" indent="0" eaLnBrk="1" hangingPunct="1">
              <a:lnSpc>
                <a:spcPct val="80000"/>
              </a:lnSpc>
              <a:spcBef>
                <a:spcPts val="250"/>
              </a:spcBef>
              <a:buClr>
                <a:srgbClr val="76CF39"/>
              </a:buClr>
              <a:buFont typeface="Wingdings" pitchFamily="2" charset="2"/>
              <a:buChar char="§"/>
            </a:pPr>
            <a:r>
              <a:rPr lang="pl-PL" sz="2400" i="1" dirty="0" smtClean="0">
                <a:solidFill>
                  <a:srgbClr val="008000"/>
                </a:solidFill>
                <a:latin typeface="Calibri" pitchFamily="34" charset="0"/>
              </a:rPr>
              <a:t> regionalnych instalacji do przetwarzania odpadów </a:t>
            </a:r>
            <a:r>
              <a:rPr lang="pl-PL" sz="2400" i="1" dirty="0" smtClean="0">
                <a:solidFill>
                  <a:srgbClr val="008000"/>
                </a:solidFill>
                <a:latin typeface="Calibri" pitchFamily="34" charset="0"/>
              </a:rPr>
              <a:t>komunalnych</a:t>
            </a:r>
            <a:r>
              <a:rPr lang="pl-PL" sz="2400" i="1" dirty="0">
                <a:solidFill>
                  <a:srgbClr val="008000"/>
                </a:solidFill>
                <a:latin typeface="Calibri" pitchFamily="34" charset="0"/>
              </a:rPr>
              <a:t>.</a:t>
            </a:r>
            <a:endParaRPr lang="pl-PL" sz="2400" i="1" dirty="0" smtClean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9220" name="Picture 2" descr="C:\Users\Jarek\Desktop\tablice informacyjne kh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Jarek\Desktop\POIŚ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388"/>
            <a:ext cx="76247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488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yw pakiet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53340" tIns="53340" rIns="53340" bIns="53340" numCol="1" spcCol="1270" anchor="ctr" anchorCtr="0">
        <a:noAutofit/>
      </a:bodyPr>
      <a:lstStyle>
        <a:defPPr marL="114300" indent="-114300" defTabSz="622300">
          <a:lnSpc>
            <a:spcPct val="90000"/>
          </a:lnSpc>
          <a:spcAft>
            <a:spcPct val="15000"/>
          </a:spcAft>
          <a:buChar char="••"/>
          <a:defRPr sz="1600" b="1" kern="1200" dirty="0" smtClean="0">
            <a:solidFill>
              <a:srgbClr val="006600"/>
            </a:solidFill>
          </a:defRPr>
        </a:defPPr>
      </a:lstStyle>
      <a:style>
        <a:lnRef idx="0">
          <a:schemeClr val="dk1">
            <a:alpha val="0"/>
            <a:hueOff val="0"/>
            <a:satOff val="0"/>
            <a:lumOff val="0"/>
            <a:alphaOff val="0"/>
          </a:schemeClr>
        </a:lnRef>
        <a:fillRef idx="0">
          <a:schemeClr val="lt1">
            <a:alpha val="0"/>
            <a:hueOff val="0"/>
            <a:satOff val="0"/>
            <a:lumOff val="0"/>
            <a:alphaOff val="0"/>
          </a:schemeClr>
        </a:fillRef>
        <a:effectRef idx="0">
          <a:schemeClr val="lt1">
            <a:alpha val="0"/>
            <a:hueOff val="0"/>
            <a:satOff val="0"/>
            <a:lumOff val="0"/>
            <a:alphaOff val="0"/>
          </a:schemeClr>
        </a:effectRef>
        <a:fontRef idx="minor">
          <a:schemeClr val="tx1">
            <a:hueOff val="0"/>
            <a:satOff val="0"/>
            <a:lumOff val="0"/>
            <a:alphaOff val="0"/>
          </a:schemeClr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14015</TotalTime>
  <Words>1320</Words>
  <Application>Microsoft Office PowerPoint</Application>
  <PresentationFormat>Pokaz na ekranie (4:3)</PresentationFormat>
  <Paragraphs>239</Paragraphs>
  <Slides>29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2" baseType="lpstr">
      <vt:lpstr>Motyw pakietu Office</vt:lpstr>
      <vt:lpstr>Acrobat Document</vt:lpstr>
      <vt:lpstr>Arkusz programu Microsoft Excel 97–2003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Wenecja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Jacek Godyń</dc:creator>
  <cp:lastModifiedBy>JacekG</cp:lastModifiedBy>
  <cp:revision>882</cp:revision>
  <cp:lastPrinted>2012-03-30T09:35:19Z</cp:lastPrinted>
  <dcterms:created xsi:type="dcterms:W3CDTF">2009-01-21T10:11:42Z</dcterms:created>
  <dcterms:modified xsi:type="dcterms:W3CDTF">2012-03-30T11:59:03Z</dcterms:modified>
</cp:coreProperties>
</file>