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41" r:id="rId2"/>
    <p:sldId id="325" r:id="rId3"/>
    <p:sldId id="256" r:id="rId4"/>
    <p:sldId id="345" r:id="rId5"/>
    <p:sldId id="343" r:id="rId6"/>
    <p:sldId id="346" r:id="rId7"/>
    <p:sldId id="353" r:id="rId8"/>
    <p:sldId id="354" r:id="rId9"/>
    <p:sldId id="355" r:id="rId10"/>
    <p:sldId id="357" r:id="rId11"/>
    <p:sldId id="314" r:id="rId12"/>
    <p:sldId id="269" r:id="rId13"/>
    <p:sldId id="317" r:id="rId14"/>
    <p:sldId id="315" r:id="rId15"/>
    <p:sldId id="332" r:id="rId16"/>
    <p:sldId id="334" r:id="rId17"/>
    <p:sldId id="331" r:id="rId18"/>
    <p:sldId id="338" r:id="rId19"/>
    <p:sldId id="363" r:id="rId20"/>
    <p:sldId id="362" r:id="rId21"/>
    <p:sldId id="337" r:id="rId22"/>
    <p:sldId id="333" r:id="rId23"/>
    <p:sldId id="340" r:id="rId24"/>
    <p:sldId id="342" r:id="rId25"/>
    <p:sldId id="322" r:id="rId26"/>
    <p:sldId id="321" r:id="rId27"/>
    <p:sldId id="358" r:id="rId28"/>
    <p:sldId id="359" r:id="rId29"/>
    <p:sldId id="360" r:id="rId30"/>
    <p:sldId id="361" r:id="rId31"/>
    <p:sldId id="312" r:id="rId32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99"/>
    <a:srgbClr val="FF6600"/>
    <a:srgbClr val="0000CC"/>
    <a:srgbClr val="0000FF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89" autoAdjust="0"/>
    <p:restoredTop sz="94673" autoAdjust="0"/>
  </p:normalViewPr>
  <p:slideViewPr>
    <p:cSldViewPr>
      <p:cViewPr varScale="1">
        <p:scale>
          <a:sx n="104" d="100"/>
          <a:sy n="104" d="100"/>
        </p:scale>
        <p:origin x="-1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F2DDB3-A243-45A6-830E-9771A259F021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8FF93B0-D70B-449C-A4F0-C15508711C87}">
      <dgm:prSet phldrT="[Teks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pl-PL" sz="1800" b="1" dirty="0" smtClean="0"/>
            <a:t>małe przedsiębiorstwa</a:t>
          </a:r>
          <a:endParaRPr lang="pl-PL" sz="1800" b="1" dirty="0"/>
        </a:p>
      </dgm:t>
    </dgm:pt>
    <dgm:pt modelId="{B78BB56D-536F-4411-92CC-5FB04A48B941}" type="parTrans" cxnId="{9DBF5043-7995-4C83-8E6B-D7452AD400E1}">
      <dgm:prSet/>
      <dgm:spPr/>
      <dgm:t>
        <a:bodyPr/>
        <a:lstStyle/>
        <a:p>
          <a:endParaRPr lang="pl-PL"/>
        </a:p>
      </dgm:t>
    </dgm:pt>
    <dgm:pt modelId="{E3960ABB-91AD-40B1-962D-E4D83D52839B}" type="sibTrans" cxnId="{9DBF5043-7995-4C83-8E6B-D7452AD400E1}">
      <dgm:prSet/>
      <dgm:spPr/>
      <dgm:t>
        <a:bodyPr/>
        <a:lstStyle/>
        <a:p>
          <a:endParaRPr lang="pl-PL"/>
        </a:p>
      </dgm:t>
    </dgm:pt>
    <dgm:pt modelId="{448E9A6D-6288-4666-8BA4-7E69D941EDCC}">
      <dgm:prSet phldrT="[Teks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pl-PL" sz="3600" dirty="0" smtClean="0"/>
            <a:t>200</a:t>
          </a:r>
          <a:endParaRPr lang="pl-PL" sz="3600" dirty="0"/>
        </a:p>
      </dgm:t>
    </dgm:pt>
    <dgm:pt modelId="{ADAA43D9-6333-4AE0-A016-DFBBB6AB1BE6}" type="parTrans" cxnId="{4674426A-C4CC-48DD-A79E-F9E8895C6E4D}">
      <dgm:prSet/>
      <dgm:spPr/>
      <dgm:t>
        <a:bodyPr/>
        <a:lstStyle/>
        <a:p>
          <a:endParaRPr lang="pl-PL"/>
        </a:p>
      </dgm:t>
    </dgm:pt>
    <dgm:pt modelId="{F873057D-D11D-49F2-A33B-DF5E5F9690AC}" type="sibTrans" cxnId="{4674426A-C4CC-48DD-A79E-F9E8895C6E4D}">
      <dgm:prSet/>
      <dgm:spPr/>
      <dgm:t>
        <a:bodyPr/>
        <a:lstStyle/>
        <a:p>
          <a:endParaRPr lang="pl-PL"/>
        </a:p>
      </dgm:t>
    </dgm:pt>
    <dgm:pt modelId="{4A479ACC-7FCF-4A95-85AA-14686C21F862}">
      <dgm:prSet phldrT="[Tekst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pl-PL" sz="3600" dirty="0" smtClean="0"/>
            <a:t>111</a:t>
          </a:r>
          <a:endParaRPr lang="pl-PL" sz="3600" dirty="0"/>
        </a:p>
      </dgm:t>
    </dgm:pt>
    <dgm:pt modelId="{5C723366-0D7F-44FA-A633-46F36F9E8721}" type="parTrans" cxnId="{63BF6276-110C-43CE-8836-4FB5312B9D9D}">
      <dgm:prSet/>
      <dgm:spPr/>
      <dgm:t>
        <a:bodyPr/>
        <a:lstStyle/>
        <a:p>
          <a:endParaRPr lang="pl-PL"/>
        </a:p>
      </dgm:t>
    </dgm:pt>
    <dgm:pt modelId="{3EFE7A9E-0961-4C02-8C8A-2FE4B73B0A05}" type="sibTrans" cxnId="{63BF6276-110C-43CE-8836-4FB5312B9D9D}">
      <dgm:prSet/>
      <dgm:spPr/>
      <dgm:t>
        <a:bodyPr/>
        <a:lstStyle/>
        <a:p>
          <a:endParaRPr lang="pl-PL"/>
        </a:p>
      </dgm:t>
    </dgm:pt>
    <dgm:pt modelId="{99868813-93FC-4ABD-BF80-32E160256DA9}">
      <dgm:prSet phldrT="[Teks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pl-PL" sz="1800" b="1" dirty="0" err="1" smtClean="0"/>
            <a:t>mikroprzedsiębiorstwa</a:t>
          </a:r>
          <a:endParaRPr lang="pl-PL" sz="1800" b="1" dirty="0"/>
        </a:p>
      </dgm:t>
    </dgm:pt>
    <dgm:pt modelId="{0B34CB4A-3274-4C14-91B4-5EEAB3A3493E}" type="parTrans" cxnId="{791FB967-99C9-4D16-9317-50A62D11549B}">
      <dgm:prSet/>
      <dgm:spPr/>
      <dgm:t>
        <a:bodyPr/>
        <a:lstStyle/>
        <a:p>
          <a:endParaRPr lang="pl-PL"/>
        </a:p>
      </dgm:t>
    </dgm:pt>
    <dgm:pt modelId="{71214092-5F95-4C7F-90D6-7C60DB39029C}" type="sibTrans" cxnId="{791FB967-99C9-4D16-9317-50A62D11549B}">
      <dgm:prSet/>
      <dgm:spPr/>
      <dgm:t>
        <a:bodyPr/>
        <a:lstStyle/>
        <a:p>
          <a:endParaRPr lang="pl-PL"/>
        </a:p>
      </dgm:t>
    </dgm:pt>
    <dgm:pt modelId="{F6796E5B-A24F-49DA-B2B1-E0B035D755C6}">
      <dgm:prSet phldrT="[Teks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pl-PL" sz="3600" dirty="0" smtClean="0"/>
            <a:t>348</a:t>
          </a:r>
          <a:endParaRPr lang="pl-PL" sz="3600" dirty="0"/>
        </a:p>
      </dgm:t>
    </dgm:pt>
    <dgm:pt modelId="{090F980A-89E3-4359-A964-6A65298DD4AB}" type="parTrans" cxnId="{9884F192-0B99-42D3-B3B8-06DA225269B9}">
      <dgm:prSet/>
      <dgm:spPr/>
      <dgm:t>
        <a:bodyPr/>
        <a:lstStyle/>
        <a:p>
          <a:endParaRPr lang="pl-PL"/>
        </a:p>
      </dgm:t>
    </dgm:pt>
    <dgm:pt modelId="{59FB9AD2-A86F-4798-B570-3A8726450B02}" type="sibTrans" cxnId="{9884F192-0B99-42D3-B3B8-06DA225269B9}">
      <dgm:prSet/>
      <dgm:spPr/>
      <dgm:t>
        <a:bodyPr/>
        <a:lstStyle/>
        <a:p>
          <a:endParaRPr lang="pl-PL"/>
        </a:p>
      </dgm:t>
    </dgm:pt>
    <dgm:pt modelId="{2AFC223E-99FC-4144-90D2-C8554C1DC7B3}">
      <dgm:prSet phldrT="[Tekst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pl-PL" sz="3600" dirty="0" smtClean="0"/>
            <a:t>218</a:t>
          </a:r>
          <a:endParaRPr lang="pl-PL" sz="3600" dirty="0"/>
        </a:p>
      </dgm:t>
    </dgm:pt>
    <dgm:pt modelId="{85E91820-1587-46C0-A96B-1651C8B026FF}" type="parTrans" cxnId="{89080294-CB34-43C2-AE77-8F51DF44F217}">
      <dgm:prSet/>
      <dgm:spPr/>
      <dgm:t>
        <a:bodyPr/>
        <a:lstStyle/>
        <a:p>
          <a:endParaRPr lang="pl-PL"/>
        </a:p>
      </dgm:t>
    </dgm:pt>
    <dgm:pt modelId="{EB35F61C-FE28-4B60-94D4-586A85B34AE3}" type="sibTrans" cxnId="{89080294-CB34-43C2-AE77-8F51DF44F217}">
      <dgm:prSet/>
      <dgm:spPr/>
      <dgm:t>
        <a:bodyPr/>
        <a:lstStyle/>
        <a:p>
          <a:endParaRPr lang="pl-PL"/>
        </a:p>
      </dgm:t>
    </dgm:pt>
    <dgm:pt modelId="{F8C81E9D-91B8-4845-BABE-DE0BA9E38826}" type="pres">
      <dgm:prSet presAssocID="{0BF2DDB3-A243-45A6-830E-9771A259F02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79C98C16-8273-4585-979A-69DDD858AC38}" type="pres">
      <dgm:prSet presAssocID="{D8FF93B0-D70B-449C-A4F0-C15508711C87}" presName="root" presStyleCnt="0"/>
      <dgm:spPr/>
    </dgm:pt>
    <dgm:pt modelId="{62585108-E5F7-4E79-93FC-5356E89ABE2F}" type="pres">
      <dgm:prSet presAssocID="{D8FF93B0-D70B-449C-A4F0-C15508711C87}" presName="rootComposite" presStyleCnt="0"/>
      <dgm:spPr/>
    </dgm:pt>
    <dgm:pt modelId="{A8853D73-4694-4933-A3B2-C19D8C972F0F}" type="pres">
      <dgm:prSet presAssocID="{D8FF93B0-D70B-449C-A4F0-C15508711C87}" presName="rootText" presStyleLbl="node1" presStyleIdx="0" presStyleCnt="2" custScaleX="73665" custScaleY="57348" custLinFactNeighborX="21142" custLinFactNeighborY="-578"/>
      <dgm:spPr/>
      <dgm:t>
        <a:bodyPr/>
        <a:lstStyle/>
        <a:p>
          <a:endParaRPr lang="pl-PL"/>
        </a:p>
      </dgm:t>
    </dgm:pt>
    <dgm:pt modelId="{AD6910F3-A541-413E-B2AF-492FE63CDA04}" type="pres">
      <dgm:prSet presAssocID="{D8FF93B0-D70B-449C-A4F0-C15508711C87}" presName="rootConnector" presStyleLbl="node1" presStyleIdx="0" presStyleCnt="2"/>
      <dgm:spPr/>
      <dgm:t>
        <a:bodyPr/>
        <a:lstStyle/>
        <a:p>
          <a:endParaRPr lang="pl-PL"/>
        </a:p>
      </dgm:t>
    </dgm:pt>
    <dgm:pt modelId="{B6AB21AA-6621-4B26-B08D-9164802C2E11}" type="pres">
      <dgm:prSet presAssocID="{D8FF93B0-D70B-449C-A4F0-C15508711C87}" presName="childShape" presStyleCnt="0"/>
      <dgm:spPr/>
    </dgm:pt>
    <dgm:pt modelId="{A0B17EE8-95E2-4AC3-996A-EDD60BFA9F1F}" type="pres">
      <dgm:prSet presAssocID="{ADAA43D9-6333-4AE0-A016-DFBBB6AB1BE6}" presName="Name13" presStyleLbl="parChTrans1D2" presStyleIdx="0" presStyleCnt="4"/>
      <dgm:spPr/>
      <dgm:t>
        <a:bodyPr/>
        <a:lstStyle/>
        <a:p>
          <a:endParaRPr lang="pl-PL"/>
        </a:p>
      </dgm:t>
    </dgm:pt>
    <dgm:pt modelId="{ACF55892-7F6E-4780-95AC-8955594ED1C5}" type="pres">
      <dgm:prSet presAssocID="{448E9A6D-6288-4666-8BA4-7E69D941EDCC}" presName="childText" presStyleLbl="bgAcc1" presStyleIdx="0" presStyleCnt="4" custScaleX="43556" custScaleY="43556" custLinFactNeighborX="24905" custLinFactNeighborY="-272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B34BE01-2397-46FE-BB15-07F1C002D8FC}" type="pres">
      <dgm:prSet presAssocID="{5C723366-0D7F-44FA-A633-46F36F9E8721}" presName="Name13" presStyleLbl="parChTrans1D2" presStyleIdx="1" presStyleCnt="4"/>
      <dgm:spPr/>
      <dgm:t>
        <a:bodyPr/>
        <a:lstStyle/>
        <a:p>
          <a:endParaRPr lang="pl-PL"/>
        </a:p>
      </dgm:t>
    </dgm:pt>
    <dgm:pt modelId="{CCE2AC91-2BBE-4EF3-A0C7-CE81B3258526}" type="pres">
      <dgm:prSet presAssocID="{4A479ACC-7FCF-4A95-85AA-14686C21F862}" presName="childText" presStyleLbl="bgAcc1" presStyleIdx="1" presStyleCnt="4" custScaleX="46224" custScaleY="43946" custLinFactNeighborX="24873" custLinFactNeighborY="-380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6182BB2-87D8-4C61-A283-3D70A74F9339}" type="pres">
      <dgm:prSet presAssocID="{99868813-93FC-4ABD-BF80-32E160256DA9}" presName="root" presStyleCnt="0"/>
      <dgm:spPr/>
    </dgm:pt>
    <dgm:pt modelId="{C3FE6E2C-A0C8-4504-860F-699F2C715694}" type="pres">
      <dgm:prSet presAssocID="{99868813-93FC-4ABD-BF80-32E160256DA9}" presName="rootComposite" presStyleCnt="0"/>
      <dgm:spPr/>
    </dgm:pt>
    <dgm:pt modelId="{43F46F8B-C618-42DD-A9A5-8C687FBFCEEE}" type="pres">
      <dgm:prSet presAssocID="{99868813-93FC-4ABD-BF80-32E160256DA9}" presName="rootText" presStyleLbl="node1" presStyleIdx="1" presStyleCnt="2" custScaleX="69861" custScaleY="55400" custLinFactNeighborX="-1750" custLinFactNeighborY="-512"/>
      <dgm:spPr/>
      <dgm:t>
        <a:bodyPr/>
        <a:lstStyle/>
        <a:p>
          <a:endParaRPr lang="pl-PL"/>
        </a:p>
      </dgm:t>
    </dgm:pt>
    <dgm:pt modelId="{BAEE0F8F-462A-47BA-A1C6-8DE5672B9909}" type="pres">
      <dgm:prSet presAssocID="{99868813-93FC-4ABD-BF80-32E160256DA9}" presName="rootConnector" presStyleLbl="node1" presStyleIdx="1" presStyleCnt="2"/>
      <dgm:spPr/>
      <dgm:t>
        <a:bodyPr/>
        <a:lstStyle/>
        <a:p>
          <a:endParaRPr lang="pl-PL"/>
        </a:p>
      </dgm:t>
    </dgm:pt>
    <dgm:pt modelId="{C072B833-5FCD-42FA-B63C-9F9AA2BBE481}" type="pres">
      <dgm:prSet presAssocID="{99868813-93FC-4ABD-BF80-32E160256DA9}" presName="childShape" presStyleCnt="0"/>
      <dgm:spPr/>
    </dgm:pt>
    <dgm:pt modelId="{61B47C58-B7D5-47BC-8B85-09B311576764}" type="pres">
      <dgm:prSet presAssocID="{090F980A-89E3-4359-A964-6A65298DD4AB}" presName="Name13" presStyleLbl="parChTrans1D2" presStyleIdx="2" presStyleCnt="4"/>
      <dgm:spPr/>
      <dgm:t>
        <a:bodyPr/>
        <a:lstStyle/>
        <a:p>
          <a:endParaRPr lang="pl-PL"/>
        </a:p>
      </dgm:t>
    </dgm:pt>
    <dgm:pt modelId="{50AAA429-26AD-40E4-B66A-C1CE298ABB51}" type="pres">
      <dgm:prSet presAssocID="{F6796E5B-A24F-49DA-B2B1-E0B035D755C6}" presName="childText" presStyleLbl="bgAcc1" presStyleIdx="2" presStyleCnt="4" custScaleX="42585" custScaleY="4258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5E4DD82-96BF-47F8-B3FE-AECD10D1F54A}" type="pres">
      <dgm:prSet presAssocID="{85E91820-1587-46C0-A96B-1651C8B026FF}" presName="Name13" presStyleLbl="parChTrans1D2" presStyleIdx="3" presStyleCnt="4"/>
      <dgm:spPr/>
      <dgm:t>
        <a:bodyPr/>
        <a:lstStyle/>
        <a:p>
          <a:endParaRPr lang="pl-PL"/>
        </a:p>
      </dgm:t>
    </dgm:pt>
    <dgm:pt modelId="{ED797408-2ABF-4F3C-A02C-52F9EAD41403}" type="pres">
      <dgm:prSet presAssocID="{2AFC223E-99FC-4144-90D2-C8554C1DC7B3}" presName="childText" presStyleLbl="bgAcc1" presStyleIdx="3" presStyleCnt="4" custScaleX="45912" custScaleY="4159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9080294-CB34-43C2-AE77-8F51DF44F217}" srcId="{99868813-93FC-4ABD-BF80-32E160256DA9}" destId="{2AFC223E-99FC-4144-90D2-C8554C1DC7B3}" srcOrd="1" destOrd="0" parTransId="{85E91820-1587-46C0-A96B-1651C8B026FF}" sibTransId="{EB35F61C-FE28-4B60-94D4-586A85B34AE3}"/>
    <dgm:cxn modelId="{8E3EF947-9528-411C-A83B-F75334C8A36C}" type="presOf" srcId="{99868813-93FC-4ABD-BF80-32E160256DA9}" destId="{43F46F8B-C618-42DD-A9A5-8C687FBFCEEE}" srcOrd="0" destOrd="0" presId="urn:microsoft.com/office/officeart/2005/8/layout/hierarchy3"/>
    <dgm:cxn modelId="{E2FA6996-6904-4C8A-A6CD-266BF2377D2D}" type="presOf" srcId="{0BF2DDB3-A243-45A6-830E-9771A259F021}" destId="{F8C81E9D-91B8-4845-BABE-DE0BA9E38826}" srcOrd="0" destOrd="0" presId="urn:microsoft.com/office/officeart/2005/8/layout/hierarchy3"/>
    <dgm:cxn modelId="{68BE620D-A3A1-405B-85C0-5A9C7A568B8B}" type="presOf" srcId="{448E9A6D-6288-4666-8BA4-7E69D941EDCC}" destId="{ACF55892-7F6E-4780-95AC-8955594ED1C5}" srcOrd="0" destOrd="0" presId="urn:microsoft.com/office/officeart/2005/8/layout/hierarchy3"/>
    <dgm:cxn modelId="{9DBF5043-7995-4C83-8E6B-D7452AD400E1}" srcId="{0BF2DDB3-A243-45A6-830E-9771A259F021}" destId="{D8FF93B0-D70B-449C-A4F0-C15508711C87}" srcOrd="0" destOrd="0" parTransId="{B78BB56D-536F-4411-92CC-5FB04A48B941}" sibTransId="{E3960ABB-91AD-40B1-962D-E4D83D52839B}"/>
    <dgm:cxn modelId="{63BF6276-110C-43CE-8836-4FB5312B9D9D}" srcId="{D8FF93B0-D70B-449C-A4F0-C15508711C87}" destId="{4A479ACC-7FCF-4A95-85AA-14686C21F862}" srcOrd="1" destOrd="0" parTransId="{5C723366-0D7F-44FA-A633-46F36F9E8721}" sibTransId="{3EFE7A9E-0961-4C02-8C8A-2FE4B73B0A05}"/>
    <dgm:cxn modelId="{5B394765-5B65-4411-9FAA-60910328C46A}" type="presOf" srcId="{090F980A-89E3-4359-A964-6A65298DD4AB}" destId="{61B47C58-B7D5-47BC-8B85-09B311576764}" srcOrd="0" destOrd="0" presId="urn:microsoft.com/office/officeart/2005/8/layout/hierarchy3"/>
    <dgm:cxn modelId="{5D366FAF-269F-40A6-8FA8-91C2566DF69F}" type="presOf" srcId="{2AFC223E-99FC-4144-90D2-C8554C1DC7B3}" destId="{ED797408-2ABF-4F3C-A02C-52F9EAD41403}" srcOrd="0" destOrd="0" presId="urn:microsoft.com/office/officeart/2005/8/layout/hierarchy3"/>
    <dgm:cxn modelId="{791FB967-99C9-4D16-9317-50A62D11549B}" srcId="{0BF2DDB3-A243-45A6-830E-9771A259F021}" destId="{99868813-93FC-4ABD-BF80-32E160256DA9}" srcOrd="1" destOrd="0" parTransId="{0B34CB4A-3274-4C14-91B4-5EEAB3A3493E}" sibTransId="{71214092-5F95-4C7F-90D6-7C60DB39029C}"/>
    <dgm:cxn modelId="{28074A9B-C512-4DB5-8A9C-3DA992A2A5E6}" type="presOf" srcId="{99868813-93FC-4ABD-BF80-32E160256DA9}" destId="{BAEE0F8F-462A-47BA-A1C6-8DE5672B9909}" srcOrd="1" destOrd="0" presId="urn:microsoft.com/office/officeart/2005/8/layout/hierarchy3"/>
    <dgm:cxn modelId="{87467919-EFA9-4A35-898A-D0A4DEA8047B}" type="presOf" srcId="{5C723366-0D7F-44FA-A633-46F36F9E8721}" destId="{1B34BE01-2397-46FE-BB15-07F1C002D8FC}" srcOrd="0" destOrd="0" presId="urn:microsoft.com/office/officeart/2005/8/layout/hierarchy3"/>
    <dgm:cxn modelId="{C95C81B1-79F0-44BD-BC9B-5A36D2FEBC31}" type="presOf" srcId="{ADAA43D9-6333-4AE0-A016-DFBBB6AB1BE6}" destId="{A0B17EE8-95E2-4AC3-996A-EDD60BFA9F1F}" srcOrd="0" destOrd="0" presId="urn:microsoft.com/office/officeart/2005/8/layout/hierarchy3"/>
    <dgm:cxn modelId="{9884F192-0B99-42D3-B3B8-06DA225269B9}" srcId="{99868813-93FC-4ABD-BF80-32E160256DA9}" destId="{F6796E5B-A24F-49DA-B2B1-E0B035D755C6}" srcOrd="0" destOrd="0" parTransId="{090F980A-89E3-4359-A964-6A65298DD4AB}" sibTransId="{59FB9AD2-A86F-4798-B570-3A8726450B02}"/>
    <dgm:cxn modelId="{88DC85E7-950B-4EFE-A7E0-4A64B3F7062C}" type="presOf" srcId="{4A479ACC-7FCF-4A95-85AA-14686C21F862}" destId="{CCE2AC91-2BBE-4EF3-A0C7-CE81B3258526}" srcOrd="0" destOrd="0" presId="urn:microsoft.com/office/officeart/2005/8/layout/hierarchy3"/>
    <dgm:cxn modelId="{F9492D16-04D6-402E-8C49-DBB2E9E6D1F2}" type="presOf" srcId="{F6796E5B-A24F-49DA-B2B1-E0B035D755C6}" destId="{50AAA429-26AD-40E4-B66A-C1CE298ABB51}" srcOrd="0" destOrd="0" presId="urn:microsoft.com/office/officeart/2005/8/layout/hierarchy3"/>
    <dgm:cxn modelId="{79FE2084-1302-4E1B-A8F3-9F222D4E0C89}" type="presOf" srcId="{D8FF93B0-D70B-449C-A4F0-C15508711C87}" destId="{A8853D73-4694-4933-A3B2-C19D8C972F0F}" srcOrd="0" destOrd="0" presId="urn:microsoft.com/office/officeart/2005/8/layout/hierarchy3"/>
    <dgm:cxn modelId="{BADE1309-11DC-4268-AA8E-913E11B3047B}" type="presOf" srcId="{85E91820-1587-46C0-A96B-1651C8B026FF}" destId="{55E4DD82-96BF-47F8-B3FE-AECD10D1F54A}" srcOrd="0" destOrd="0" presId="urn:microsoft.com/office/officeart/2005/8/layout/hierarchy3"/>
    <dgm:cxn modelId="{EBD0E4D9-F700-4D75-B70C-F2345170D1E0}" type="presOf" srcId="{D8FF93B0-D70B-449C-A4F0-C15508711C87}" destId="{AD6910F3-A541-413E-B2AF-492FE63CDA04}" srcOrd="1" destOrd="0" presId="urn:microsoft.com/office/officeart/2005/8/layout/hierarchy3"/>
    <dgm:cxn modelId="{4674426A-C4CC-48DD-A79E-F9E8895C6E4D}" srcId="{D8FF93B0-D70B-449C-A4F0-C15508711C87}" destId="{448E9A6D-6288-4666-8BA4-7E69D941EDCC}" srcOrd="0" destOrd="0" parTransId="{ADAA43D9-6333-4AE0-A016-DFBBB6AB1BE6}" sibTransId="{F873057D-D11D-49F2-A33B-DF5E5F9690AC}"/>
    <dgm:cxn modelId="{562DF51D-96D7-48AC-9D3A-214021B01D0B}" type="presParOf" srcId="{F8C81E9D-91B8-4845-BABE-DE0BA9E38826}" destId="{79C98C16-8273-4585-979A-69DDD858AC38}" srcOrd="0" destOrd="0" presId="urn:microsoft.com/office/officeart/2005/8/layout/hierarchy3"/>
    <dgm:cxn modelId="{D522C691-B5B4-4001-879C-409934A7DFB2}" type="presParOf" srcId="{79C98C16-8273-4585-979A-69DDD858AC38}" destId="{62585108-E5F7-4E79-93FC-5356E89ABE2F}" srcOrd="0" destOrd="0" presId="urn:microsoft.com/office/officeart/2005/8/layout/hierarchy3"/>
    <dgm:cxn modelId="{0433B6D7-D300-42BB-BC8D-5D315DB95B42}" type="presParOf" srcId="{62585108-E5F7-4E79-93FC-5356E89ABE2F}" destId="{A8853D73-4694-4933-A3B2-C19D8C972F0F}" srcOrd="0" destOrd="0" presId="urn:microsoft.com/office/officeart/2005/8/layout/hierarchy3"/>
    <dgm:cxn modelId="{947A2EF9-1E75-44D2-9815-F96153ADFB16}" type="presParOf" srcId="{62585108-E5F7-4E79-93FC-5356E89ABE2F}" destId="{AD6910F3-A541-413E-B2AF-492FE63CDA04}" srcOrd="1" destOrd="0" presId="urn:microsoft.com/office/officeart/2005/8/layout/hierarchy3"/>
    <dgm:cxn modelId="{3E065AA4-4E2E-41A6-8F9E-F37AD049FBD5}" type="presParOf" srcId="{79C98C16-8273-4585-979A-69DDD858AC38}" destId="{B6AB21AA-6621-4B26-B08D-9164802C2E11}" srcOrd="1" destOrd="0" presId="urn:microsoft.com/office/officeart/2005/8/layout/hierarchy3"/>
    <dgm:cxn modelId="{734708B4-0A47-4E09-A5F1-11173CECD2C5}" type="presParOf" srcId="{B6AB21AA-6621-4B26-B08D-9164802C2E11}" destId="{A0B17EE8-95E2-4AC3-996A-EDD60BFA9F1F}" srcOrd="0" destOrd="0" presId="urn:microsoft.com/office/officeart/2005/8/layout/hierarchy3"/>
    <dgm:cxn modelId="{DC898437-693C-46BA-979D-F3F3A61161E8}" type="presParOf" srcId="{B6AB21AA-6621-4B26-B08D-9164802C2E11}" destId="{ACF55892-7F6E-4780-95AC-8955594ED1C5}" srcOrd="1" destOrd="0" presId="urn:microsoft.com/office/officeart/2005/8/layout/hierarchy3"/>
    <dgm:cxn modelId="{4DCC20A0-6DE4-4045-831D-3F4839F22898}" type="presParOf" srcId="{B6AB21AA-6621-4B26-B08D-9164802C2E11}" destId="{1B34BE01-2397-46FE-BB15-07F1C002D8FC}" srcOrd="2" destOrd="0" presId="urn:microsoft.com/office/officeart/2005/8/layout/hierarchy3"/>
    <dgm:cxn modelId="{212BE82A-AAE0-4C6C-B523-2C5F9C871F0F}" type="presParOf" srcId="{B6AB21AA-6621-4B26-B08D-9164802C2E11}" destId="{CCE2AC91-2BBE-4EF3-A0C7-CE81B3258526}" srcOrd="3" destOrd="0" presId="urn:microsoft.com/office/officeart/2005/8/layout/hierarchy3"/>
    <dgm:cxn modelId="{56FEBAAD-7813-45C3-BCB2-4A7CEA5CAFE7}" type="presParOf" srcId="{F8C81E9D-91B8-4845-BABE-DE0BA9E38826}" destId="{F6182BB2-87D8-4C61-A283-3D70A74F9339}" srcOrd="1" destOrd="0" presId="urn:microsoft.com/office/officeart/2005/8/layout/hierarchy3"/>
    <dgm:cxn modelId="{E530968F-A717-4BF1-B13D-151B9622F22B}" type="presParOf" srcId="{F6182BB2-87D8-4C61-A283-3D70A74F9339}" destId="{C3FE6E2C-A0C8-4504-860F-699F2C715694}" srcOrd="0" destOrd="0" presId="urn:microsoft.com/office/officeart/2005/8/layout/hierarchy3"/>
    <dgm:cxn modelId="{6055319C-06EC-4EB7-88FB-CA5103CCCA55}" type="presParOf" srcId="{C3FE6E2C-A0C8-4504-860F-699F2C715694}" destId="{43F46F8B-C618-42DD-A9A5-8C687FBFCEEE}" srcOrd="0" destOrd="0" presId="urn:microsoft.com/office/officeart/2005/8/layout/hierarchy3"/>
    <dgm:cxn modelId="{EC35E699-40B7-4FA4-9BAA-7E93283D2E89}" type="presParOf" srcId="{C3FE6E2C-A0C8-4504-860F-699F2C715694}" destId="{BAEE0F8F-462A-47BA-A1C6-8DE5672B9909}" srcOrd="1" destOrd="0" presId="urn:microsoft.com/office/officeart/2005/8/layout/hierarchy3"/>
    <dgm:cxn modelId="{442FE7FA-FA64-45D7-9335-9809B90B4B07}" type="presParOf" srcId="{F6182BB2-87D8-4C61-A283-3D70A74F9339}" destId="{C072B833-5FCD-42FA-B63C-9F9AA2BBE481}" srcOrd="1" destOrd="0" presId="urn:microsoft.com/office/officeart/2005/8/layout/hierarchy3"/>
    <dgm:cxn modelId="{BB4B664A-9C51-4C9F-9CCE-FB4FD600FC4C}" type="presParOf" srcId="{C072B833-5FCD-42FA-B63C-9F9AA2BBE481}" destId="{61B47C58-B7D5-47BC-8B85-09B311576764}" srcOrd="0" destOrd="0" presId="urn:microsoft.com/office/officeart/2005/8/layout/hierarchy3"/>
    <dgm:cxn modelId="{F68353E9-795D-46E8-9647-938B8932B42C}" type="presParOf" srcId="{C072B833-5FCD-42FA-B63C-9F9AA2BBE481}" destId="{50AAA429-26AD-40E4-B66A-C1CE298ABB51}" srcOrd="1" destOrd="0" presId="urn:microsoft.com/office/officeart/2005/8/layout/hierarchy3"/>
    <dgm:cxn modelId="{BD371081-B6BC-4534-913F-AAA5E4D1FB7A}" type="presParOf" srcId="{C072B833-5FCD-42FA-B63C-9F9AA2BBE481}" destId="{55E4DD82-96BF-47F8-B3FE-AECD10D1F54A}" srcOrd="2" destOrd="0" presId="urn:microsoft.com/office/officeart/2005/8/layout/hierarchy3"/>
    <dgm:cxn modelId="{EF1E72CA-8ECF-41B1-8B45-485D8E385D03}" type="presParOf" srcId="{C072B833-5FCD-42FA-B63C-9F9AA2BBE481}" destId="{ED797408-2ABF-4F3C-A02C-52F9EAD41403}" srcOrd="3" destOrd="0" presId="urn:microsoft.com/office/officeart/2005/8/layout/hierarchy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E26478-393F-4CF8-B662-48ADE829E5CA}" type="doc">
      <dgm:prSet loTypeId="urn:microsoft.com/office/officeart/2005/8/layout/hProcess9" loCatId="process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7FDB932A-EA0B-4580-BA36-713B64AEBBF1}">
      <dgm:prSet/>
      <dgm:spPr/>
      <dgm:t>
        <a:bodyPr/>
        <a:lstStyle/>
        <a:p>
          <a:pPr rtl="0"/>
          <a:r>
            <a:rPr lang="pl-PL" dirty="0" smtClean="0"/>
            <a:t>Liczba podpisanych umów </a:t>
          </a:r>
          <a:br>
            <a:rPr lang="pl-PL" dirty="0" smtClean="0"/>
          </a:br>
          <a:r>
            <a:rPr lang="pl-PL" dirty="0" smtClean="0"/>
            <a:t>o dofinansowanie projektów inwestycyjnych małych i </a:t>
          </a:r>
          <a:r>
            <a:rPr lang="pl-PL" dirty="0" err="1" smtClean="0"/>
            <a:t>mikroprzedsiębiorstw</a:t>
          </a:r>
          <a:endParaRPr lang="pl-PL" dirty="0"/>
        </a:p>
      </dgm:t>
    </dgm:pt>
    <dgm:pt modelId="{4B3E5E8E-6A36-4FD6-B09A-BE5103CD7D2F}" type="parTrans" cxnId="{162010BD-4892-48F7-9DDA-35CBC6031B1C}">
      <dgm:prSet/>
      <dgm:spPr/>
      <dgm:t>
        <a:bodyPr/>
        <a:lstStyle/>
        <a:p>
          <a:endParaRPr lang="pl-PL"/>
        </a:p>
      </dgm:t>
    </dgm:pt>
    <dgm:pt modelId="{7344A994-AC49-421F-A294-3181CB11C08F}" type="sibTrans" cxnId="{162010BD-4892-48F7-9DDA-35CBC6031B1C}">
      <dgm:prSet/>
      <dgm:spPr/>
      <dgm:t>
        <a:bodyPr/>
        <a:lstStyle/>
        <a:p>
          <a:endParaRPr lang="pl-PL"/>
        </a:p>
      </dgm:t>
    </dgm:pt>
    <dgm:pt modelId="{D3C80A70-32C6-4EBC-86BD-5390198B5C8E}">
      <dgm:prSet custT="1"/>
      <dgm:spPr/>
      <dgm:t>
        <a:bodyPr/>
        <a:lstStyle/>
        <a:p>
          <a:pPr rtl="0"/>
          <a:r>
            <a:rPr lang="pl-PL" sz="2800" dirty="0" smtClean="0"/>
            <a:t>189 umów: </a:t>
          </a:r>
        </a:p>
        <a:p>
          <a:pPr rtl="0"/>
          <a:r>
            <a:rPr lang="pl-PL" sz="2800" dirty="0" smtClean="0"/>
            <a:t>(90 + 99)</a:t>
          </a:r>
        </a:p>
      </dgm:t>
    </dgm:pt>
    <dgm:pt modelId="{827AE840-8080-4DA5-8DF3-1B33324C5EA5}" type="parTrans" cxnId="{CB0CE527-FE29-4756-BAB8-DE3DAD223F51}">
      <dgm:prSet/>
      <dgm:spPr/>
      <dgm:t>
        <a:bodyPr/>
        <a:lstStyle/>
        <a:p>
          <a:endParaRPr lang="pl-PL"/>
        </a:p>
      </dgm:t>
    </dgm:pt>
    <dgm:pt modelId="{0BE8A5C2-15BC-4DA6-B3AC-6369EA6F877D}" type="sibTrans" cxnId="{CB0CE527-FE29-4756-BAB8-DE3DAD223F51}">
      <dgm:prSet/>
      <dgm:spPr/>
      <dgm:t>
        <a:bodyPr/>
        <a:lstStyle/>
        <a:p>
          <a:endParaRPr lang="pl-PL"/>
        </a:p>
      </dgm:t>
    </dgm:pt>
    <dgm:pt modelId="{D667D470-771C-4396-A5D0-9A5CAE0D7710}">
      <dgm:prSet custT="1"/>
      <dgm:spPr/>
      <dgm:t>
        <a:bodyPr/>
        <a:lstStyle/>
        <a:p>
          <a:pPr rtl="0"/>
          <a:r>
            <a:rPr lang="pl-PL" sz="1800" dirty="0" smtClean="0"/>
            <a:t>Łączna kwota umów:</a:t>
          </a:r>
        </a:p>
        <a:p>
          <a:pPr rtl="0"/>
          <a:r>
            <a:rPr lang="pl-PL" sz="1800" dirty="0" smtClean="0"/>
            <a:t>56 098</a:t>
          </a:r>
          <a:r>
            <a:rPr lang="pl-PL" sz="1800" smtClean="0"/>
            <a:t> 939,33  </a:t>
          </a:r>
          <a:endParaRPr lang="pl-PL" sz="2000" b="1" dirty="0" smtClean="0"/>
        </a:p>
      </dgm:t>
    </dgm:pt>
    <dgm:pt modelId="{B92C1C7D-1D10-4D61-BF13-BF512FE6D346}" type="parTrans" cxnId="{FB7467DA-D683-4ADF-81B6-07533259FA63}">
      <dgm:prSet/>
      <dgm:spPr/>
      <dgm:t>
        <a:bodyPr/>
        <a:lstStyle/>
        <a:p>
          <a:endParaRPr lang="pl-PL"/>
        </a:p>
      </dgm:t>
    </dgm:pt>
    <dgm:pt modelId="{BA7C5111-CD69-433F-AE73-DD1DB0D986E9}" type="sibTrans" cxnId="{FB7467DA-D683-4ADF-81B6-07533259FA63}">
      <dgm:prSet/>
      <dgm:spPr/>
      <dgm:t>
        <a:bodyPr/>
        <a:lstStyle/>
        <a:p>
          <a:endParaRPr lang="pl-PL"/>
        </a:p>
      </dgm:t>
    </dgm:pt>
    <dgm:pt modelId="{64889A60-6AF4-42D4-990E-870DC0C220BD}" type="pres">
      <dgm:prSet presAssocID="{79E26478-393F-4CF8-B662-48ADE829E5C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F530129-2060-4507-B996-9FBF2ECC1526}" type="pres">
      <dgm:prSet presAssocID="{79E26478-393F-4CF8-B662-48ADE829E5CA}" presName="arrow" presStyleLbl="bgShp" presStyleIdx="0" presStyleCnt="1"/>
      <dgm:spPr/>
    </dgm:pt>
    <dgm:pt modelId="{5510AB9D-F097-4A84-BD4B-A934306CC934}" type="pres">
      <dgm:prSet presAssocID="{79E26478-393F-4CF8-B662-48ADE829E5CA}" presName="linearProcess" presStyleCnt="0"/>
      <dgm:spPr/>
    </dgm:pt>
    <dgm:pt modelId="{860AFC7F-73B8-4E21-8D88-40CE32622730}" type="pres">
      <dgm:prSet presAssocID="{7FDB932A-EA0B-4580-BA36-713B64AEBBF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4904F02-704B-4096-883A-D0545FF1401C}" type="pres">
      <dgm:prSet presAssocID="{7344A994-AC49-421F-A294-3181CB11C08F}" presName="sibTrans" presStyleCnt="0"/>
      <dgm:spPr/>
    </dgm:pt>
    <dgm:pt modelId="{633DB6D7-F3A0-4DA3-BDEF-8F89F1548491}" type="pres">
      <dgm:prSet presAssocID="{D3C80A70-32C6-4EBC-86BD-5390198B5C8E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DB552C2-591E-48BD-8C65-386962615635}" type="pres">
      <dgm:prSet presAssocID="{0BE8A5C2-15BC-4DA6-B3AC-6369EA6F877D}" presName="sibTrans" presStyleCnt="0"/>
      <dgm:spPr/>
    </dgm:pt>
    <dgm:pt modelId="{275792E7-B49E-43B3-822D-F271DC0B2000}" type="pres">
      <dgm:prSet presAssocID="{D667D470-771C-4396-A5D0-9A5CAE0D7710}" presName="textNode" presStyleLbl="node1" presStyleIdx="2" presStyleCnt="3" custLinFactNeighborX="3434" custLinFactNeighborY="-253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AE72DFE-D9FE-41E8-9FD0-9D8FF40C5AAF}" type="presOf" srcId="{79E26478-393F-4CF8-B662-48ADE829E5CA}" destId="{64889A60-6AF4-42D4-990E-870DC0C220BD}" srcOrd="0" destOrd="0" presId="urn:microsoft.com/office/officeart/2005/8/layout/hProcess9"/>
    <dgm:cxn modelId="{0B131DA4-13B7-471E-B05B-AC38095EC04C}" type="presOf" srcId="{7FDB932A-EA0B-4580-BA36-713B64AEBBF1}" destId="{860AFC7F-73B8-4E21-8D88-40CE32622730}" srcOrd="0" destOrd="0" presId="urn:microsoft.com/office/officeart/2005/8/layout/hProcess9"/>
    <dgm:cxn modelId="{E97AA313-F4B9-4025-ACD1-10CA1D2AC812}" type="presOf" srcId="{D667D470-771C-4396-A5D0-9A5CAE0D7710}" destId="{275792E7-B49E-43B3-822D-F271DC0B2000}" srcOrd="0" destOrd="0" presId="urn:microsoft.com/office/officeart/2005/8/layout/hProcess9"/>
    <dgm:cxn modelId="{CB0CE527-FE29-4756-BAB8-DE3DAD223F51}" srcId="{79E26478-393F-4CF8-B662-48ADE829E5CA}" destId="{D3C80A70-32C6-4EBC-86BD-5390198B5C8E}" srcOrd="1" destOrd="0" parTransId="{827AE840-8080-4DA5-8DF3-1B33324C5EA5}" sibTransId="{0BE8A5C2-15BC-4DA6-B3AC-6369EA6F877D}"/>
    <dgm:cxn modelId="{162010BD-4892-48F7-9DDA-35CBC6031B1C}" srcId="{79E26478-393F-4CF8-B662-48ADE829E5CA}" destId="{7FDB932A-EA0B-4580-BA36-713B64AEBBF1}" srcOrd="0" destOrd="0" parTransId="{4B3E5E8E-6A36-4FD6-B09A-BE5103CD7D2F}" sibTransId="{7344A994-AC49-421F-A294-3181CB11C08F}"/>
    <dgm:cxn modelId="{295FA5E3-765A-4CEC-92F3-8912F8CC3B9E}" type="presOf" srcId="{D3C80A70-32C6-4EBC-86BD-5390198B5C8E}" destId="{633DB6D7-F3A0-4DA3-BDEF-8F89F1548491}" srcOrd="0" destOrd="0" presId="urn:microsoft.com/office/officeart/2005/8/layout/hProcess9"/>
    <dgm:cxn modelId="{FB7467DA-D683-4ADF-81B6-07533259FA63}" srcId="{79E26478-393F-4CF8-B662-48ADE829E5CA}" destId="{D667D470-771C-4396-A5D0-9A5CAE0D7710}" srcOrd="2" destOrd="0" parTransId="{B92C1C7D-1D10-4D61-BF13-BF512FE6D346}" sibTransId="{BA7C5111-CD69-433F-AE73-DD1DB0D986E9}"/>
    <dgm:cxn modelId="{A0677C7E-B866-4C63-9247-81D6776A9113}" type="presParOf" srcId="{64889A60-6AF4-42D4-990E-870DC0C220BD}" destId="{BF530129-2060-4507-B996-9FBF2ECC1526}" srcOrd="0" destOrd="0" presId="urn:microsoft.com/office/officeart/2005/8/layout/hProcess9"/>
    <dgm:cxn modelId="{35B0F1CA-F41A-4BA3-BFD5-21B8B53F718A}" type="presParOf" srcId="{64889A60-6AF4-42D4-990E-870DC0C220BD}" destId="{5510AB9D-F097-4A84-BD4B-A934306CC934}" srcOrd="1" destOrd="0" presId="urn:microsoft.com/office/officeart/2005/8/layout/hProcess9"/>
    <dgm:cxn modelId="{7F1605DD-E4B7-4572-8F4D-F51A34B0E042}" type="presParOf" srcId="{5510AB9D-F097-4A84-BD4B-A934306CC934}" destId="{860AFC7F-73B8-4E21-8D88-40CE32622730}" srcOrd="0" destOrd="0" presId="urn:microsoft.com/office/officeart/2005/8/layout/hProcess9"/>
    <dgm:cxn modelId="{7EC7C7A0-40AF-4609-81E2-295818E57BED}" type="presParOf" srcId="{5510AB9D-F097-4A84-BD4B-A934306CC934}" destId="{A4904F02-704B-4096-883A-D0545FF1401C}" srcOrd="1" destOrd="0" presId="urn:microsoft.com/office/officeart/2005/8/layout/hProcess9"/>
    <dgm:cxn modelId="{0C0D413A-D6E2-4BDB-9DBA-306301CC5492}" type="presParOf" srcId="{5510AB9D-F097-4A84-BD4B-A934306CC934}" destId="{633DB6D7-F3A0-4DA3-BDEF-8F89F1548491}" srcOrd="2" destOrd="0" presId="urn:microsoft.com/office/officeart/2005/8/layout/hProcess9"/>
    <dgm:cxn modelId="{2CDF5732-FB68-4A65-AE0F-5AE647D69964}" type="presParOf" srcId="{5510AB9D-F097-4A84-BD4B-A934306CC934}" destId="{5DB552C2-591E-48BD-8C65-386962615635}" srcOrd="3" destOrd="0" presId="urn:microsoft.com/office/officeart/2005/8/layout/hProcess9"/>
    <dgm:cxn modelId="{409F4F8E-C5F8-4AAF-BD08-61D32A648C95}" type="presParOf" srcId="{5510AB9D-F097-4A84-BD4B-A934306CC934}" destId="{275792E7-B49E-43B3-822D-F271DC0B2000}" srcOrd="4" destOrd="0" presId="urn:microsoft.com/office/officeart/2005/8/layout/hProcess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5A83EBB-D2F2-445A-AD18-DA7B9DD05F18}" type="datetimeFigureOut">
              <a:rPr lang="pl-PL"/>
              <a:pPr>
                <a:defRPr/>
              </a:pPr>
              <a:t>2009-04-07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05EA598-002E-4E3E-9F4F-55D6E55C28F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358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EEFBFF-ECC4-4537-9D09-63C8CCB168AF}" type="slidenum">
              <a:rPr lang="pl-PL" smtClean="0"/>
              <a:pPr/>
              <a:t>22</a:t>
            </a:fld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A58EF-6522-4F4D-BA37-BE1BA1D14DCD}" type="datetimeFigureOut">
              <a:rPr lang="pl-PL"/>
              <a:pPr>
                <a:defRPr/>
              </a:pPr>
              <a:t>2009-04-07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52F68-5159-44B9-A282-C03F2774D7F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1536A-88D9-499F-B654-7B01C5BEC214}" type="datetimeFigureOut">
              <a:rPr lang="pl-PL"/>
              <a:pPr>
                <a:defRPr/>
              </a:pPr>
              <a:t>2009-04-07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2E06E-2964-4DB0-A1DC-2B824645B29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C722E-D0B9-4AA7-8A09-EA7E6B6AEC5A}" type="datetimeFigureOut">
              <a:rPr lang="pl-PL"/>
              <a:pPr>
                <a:defRPr/>
              </a:pPr>
              <a:t>2009-04-07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99601-554F-4277-8383-39374CBE9D9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FC8C9-017E-40E8-A0E8-2B598C0A6DFA}" type="datetimeFigureOut">
              <a:rPr lang="pl-PL"/>
              <a:pPr>
                <a:defRPr/>
              </a:pPr>
              <a:t>2009-04-07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14E68-678D-43A8-AF67-DBCDC160A61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51F13-DECC-4BFF-94DD-2DB0B5A5921C}" type="datetimeFigureOut">
              <a:rPr lang="pl-PL"/>
              <a:pPr>
                <a:defRPr/>
              </a:pPr>
              <a:t>2009-04-07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B5026-EE49-4EDE-8A75-04AD8D01805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867DD-290F-4C58-89EF-504573509250}" type="datetimeFigureOut">
              <a:rPr lang="pl-PL"/>
              <a:pPr>
                <a:defRPr/>
              </a:pPr>
              <a:t>2009-04-07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5C952-2404-4BF4-9A60-6BF469AA3A0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DBC69-56EC-46A6-9A7D-D6362F006CC0}" type="datetimeFigureOut">
              <a:rPr lang="pl-PL"/>
              <a:pPr>
                <a:defRPr/>
              </a:pPr>
              <a:t>2009-04-07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65A49-B44B-4992-B2DC-A0796199582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776B4-FA45-4205-9206-E04DF1548E87}" type="datetimeFigureOut">
              <a:rPr lang="pl-PL"/>
              <a:pPr>
                <a:defRPr/>
              </a:pPr>
              <a:t>2009-04-07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E1175-74AA-4338-84B0-CDCB8E1415F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B33F2-D9F4-44C0-B049-FDEE440A0F3A}" type="datetimeFigureOut">
              <a:rPr lang="pl-PL"/>
              <a:pPr>
                <a:defRPr/>
              </a:pPr>
              <a:t>2009-04-07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40254-39DA-4B27-BCFB-9A91927D513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C649D-C5B5-4975-BF2C-073BBDC7BED4}" type="datetimeFigureOut">
              <a:rPr lang="pl-PL"/>
              <a:pPr>
                <a:defRPr/>
              </a:pPr>
              <a:t>2009-04-07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97488-09C6-4F4F-B8CD-ADD549BFF22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5CEEF-B777-40B6-A954-A7E82502C82C}" type="datetimeFigureOut">
              <a:rPr lang="pl-PL"/>
              <a:pPr>
                <a:defRPr/>
              </a:pPr>
              <a:t>2009-04-07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50F33-C639-491C-8C9A-71940D279A7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3075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141299-7D80-4D26-A0B0-B235CD6EED07}" type="datetimeFigureOut">
              <a:rPr lang="pl-PL"/>
              <a:pPr>
                <a:defRPr/>
              </a:pPr>
              <a:t>2009-04-07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759450-23B2-49EB-8AC3-8E57018EF67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Arkusz_programu_Microsoft_Office_Excel_97_20031.xls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Arkusz_programu_Microsoft_Office_Excel_97_20032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4100" name="Obraz 3" descr="nowe-do-prez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>
          <a:xfrm>
            <a:off x="357188" y="2143125"/>
            <a:ext cx="8358187" cy="250031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pl-PL" sz="3000" b="1" i="1" dirty="0">
                <a:solidFill>
                  <a:srgbClr val="262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Małopolskie Centrum Przedsiębiorczości</a:t>
            </a:r>
            <a:endParaRPr lang="pl-PL" sz="3200" b="1" i="1" dirty="0">
              <a:solidFill>
                <a:srgbClr val="2626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l-PL" sz="2000" dirty="0">
                <a:solidFill>
                  <a:srgbClr val="000066"/>
                </a:solidFill>
                <a:latin typeface="Tahoma" pitchFamily="34" charset="0"/>
              </a:rPr>
              <a:t>jako Instytucja Pośrednicząca II stopnia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l-PL" sz="2000" dirty="0">
                <a:solidFill>
                  <a:srgbClr val="000066"/>
                </a:solidFill>
                <a:latin typeface="Tahoma" pitchFamily="34" charset="0"/>
              </a:rPr>
              <a:t>w ramach Małopolskiego Regionalnego Programu Operacyjnego </a:t>
            </a:r>
            <a:br>
              <a:rPr lang="pl-PL" sz="2000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pl-PL" sz="2000" dirty="0">
                <a:solidFill>
                  <a:srgbClr val="000066"/>
                </a:solidFill>
                <a:latin typeface="Tahoma" pitchFamily="34" charset="0"/>
              </a:rPr>
              <a:t>na lata 2007-2013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l-PL" sz="2000" dirty="0">
                <a:solidFill>
                  <a:srgbClr val="000066"/>
                </a:solidFill>
                <a:latin typeface="Tahoma" pitchFamily="34" charset="0"/>
              </a:rPr>
              <a:t>wdraża II Osi Priorytetową </a:t>
            </a:r>
            <a:br>
              <a:rPr lang="pl-PL" sz="2000" dirty="0">
                <a:solidFill>
                  <a:srgbClr val="000066"/>
                </a:solidFill>
                <a:latin typeface="Tahoma" pitchFamily="34" charset="0"/>
              </a:rPr>
            </a:br>
            <a:endParaRPr lang="pl-PL" sz="2000" dirty="0">
              <a:solidFill>
                <a:srgbClr val="000066"/>
              </a:solidFill>
              <a:latin typeface="Tahoma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l-PL" sz="2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GOSPODARKĘ REGIONALNEJ SZANSY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3786188" y="5286375"/>
            <a:ext cx="4929187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l-PL" b="1" dirty="0">
                <a:solidFill>
                  <a:schemeClr val="tx2">
                    <a:lumMod val="75000"/>
                  </a:schemeClr>
                </a:solidFill>
              </a:rPr>
              <a:t>Rafał Solecki</a:t>
            </a:r>
          </a:p>
          <a:p>
            <a:pPr algn="r">
              <a:defRPr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Dyrektor </a:t>
            </a:r>
          </a:p>
          <a:p>
            <a:pPr algn="r">
              <a:defRPr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Małopolskiego Centrum Przedsiębiorczości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4340" name="Obraz 3" descr="nowe-do-prez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85800" y="1285875"/>
            <a:ext cx="7772400" cy="51863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pl-PL" sz="2000" b="1" dirty="0">
                <a:solidFill>
                  <a:srgbClr val="000066"/>
                </a:solidFill>
                <a:latin typeface="Tahoma" pitchFamily="34" charset="0"/>
              </a:rPr>
              <a:t>Działanie 2.2 Wsparcie komercjalizacji badań naukowych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pl-PL" sz="2000" b="1" dirty="0">
                <a:solidFill>
                  <a:srgbClr val="000066"/>
                </a:solidFill>
                <a:latin typeface="Tahoma" pitchFamily="34" charset="0"/>
              </a:rPr>
              <a:t/>
            </a:r>
            <a:br>
              <a:rPr lang="pl-PL" sz="2000" b="1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pl-PL" sz="2000" b="1" dirty="0">
                <a:solidFill>
                  <a:srgbClr val="000066"/>
                </a:solidFill>
                <a:latin typeface="Tahoma" pitchFamily="34" charset="0"/>
              </a:rPr>
              <a:t>Schemat B: Projekty inwestycyjne przedsiębiorstw </a:t>
            </a:r>
            <a:br>
              <a:rPr lang="pl-PL" sz="2000" b="1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pl-PL" sz="2000" b="1" dirty="0">
                <a:solidFill>
                  <a:srgbClr val="000066"/>
                </a:solidFill>
                <a:latin typeface="Tahoma" pitchFamily="34" charset="0"/>
              </a:rPr>
              <a:t>w zakresie </a:t>
            </a:r>
            <a:r>
              <a:rPr lang="pl-PL" sz="2000" b="1" dirty="0" err="1">
                <a:solidFill>
                  <a:srgbClr val="000066"/>
                </a:solidFill>
                <a:latin typeface="Tahoma" pitchFamily="34" charset="0"/>
              </a:rPr>
              <a:t>B+R</a:t>
            </a:r>
            <a:r>
              <a:rPr lang="pl-PL" sz="2000" dirty="0">
                <a:solidFill>
                  <a:srgbClr val="000066"/>
                </a:solidFill>
                <a:latin typeface="Tahoma" pitchFamily="34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pl-PL" sz="2000" dirty="0">
              <a:solidFill>
                <a:srgbClr val="000066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pl-PL" sz="2000" dirty="0">
                <a:solidFill>
                  <a:srgbClr val="000066"/>
                </a:solidFill>
                <a:latin typeface="Tahoma" pitchFamily="34" charset="0"/>
              </a:rPr>
              <a:t> inwestycje (zakup wraz z instalacją) w środki trwałe -infrastrukturę i urządzenia laboratoryjne i służące do prowadzenia działań badawczo-rozwojowych  w przedsiębiorstwach. </a:t>
            </a:r>
            <a:endParaRPr lang="en-US" sz="2000" dirty="0">
              <a:solidFill>
                <a:srgbClr val="000066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pl-PL" sz="2000" b="1" dirty="0">
              <a:solidFill>
                <a:srgbClr val="000066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pl-PL" b="1" dirty="0">
                <a:solidFill>
                  <a:srgbClr val="FF6600"/>
                </a:solidFill>
                <a:latin typeface="Tahoma" pitchFamily="34" charset="0"/>
              </a:rPr>
              <a:t>MAKSYMALNA WARTOŚĆ PROJEKTU 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pl-PL" b="1" dirty="0">
              <a:solidFill>
                <a:srgbClr val="FF6600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pl-PL" b="1" dirty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pl-PL" dirty="0">
                <a:solidFill>
                  <a:srgbClr val="000066"/>
                </a:solidFill>
                <a:latin typeface="Tahoma" pitchFamily="34" charset="0"/>
              </a:rPr>
              <a:t>400 000 zł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pl-PL" dirty="0">
              <a:solidFill>
                <a:srgbClr val="FF6600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pl-PL" b="1" dirty="0">
                <a:solidFill>
                  <a:srgbClr val="FF6600"/>
                </a:solidFill>
                <a:latin typeface="Tahoma" pitchFamily="34" charset="0"/>
              </a:rPr>
              <a:t>MAKSYMALNY UDZIAŁ ŚRODKÓW UE</a:t>
            </a:r>
            <a:r>
              <a:rPr lang="pl-PL" dirty="0">
                <a:solidFill>
                  <a:srgbClr val="000066"/>
                </a:solidFill>
                <a:latin typeface="Tahoma" pitchFamily="34" charset="0"/>
              </a:rPr>
              <a:t>   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pl-PL" b="1" dirty="0">
              <a:solidFill>
                <a:srgbClr val="FF6600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pl-PL" b="1" dirty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pl-PL" dirty="0">
                <a:solidFill>
                  <a:srgbClr val="000066"/>
                </a:solidFill>
                <a:latin typeface="Tahoma" pitchFamily="34" charset="0"/>
              </a:rPr>
              <a:t>70 % w przypadku projektów mikro i małych przedsiębiorstw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pl-PL" b="1" dirty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pl-PL" dirty="0">
                <a:solidFill>
                  <a:srgbClr val="000066"/>
                </a:solidFill>
                <a:latin typeface="Tahoma" pitchFamily="34" charset="0"/>
              </a:rPr>
              <a:t>60 % w przypadku projektów średnich przedsiębiorstw</a:t>
            </a:r>
            <a:r>
              <a:rPr lang="pl-PL" b="1" dirty="0">
                <a:solidFill>
                  <a:srgbClr val="000066"/>
                </a:solidFill>
                <a:latin typeface="Tahoma" pitchFamily="34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endParaRPr lang="pl-PL" dirty="0"/>
          </a:p>
        </p:txBody>
      </p:sp>
      <p:pic>
        <p:nvPicPr>
          <p:cNvPr id="14342" name="Picture 6" descr="do prezentacji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844925"/>
            <a:ext cx="23622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3076" name="Obraz 3" descr="nowe-do-prez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8" name="Obraz 7" descr="do-prezentacji-o-sukcesa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75" y="1357313"/>
            <a:ext cx="3617913" cy="5214937"/>
          </a:xfrm>
          <a:prstGeom prst="rect">
            <a:avLst/>
          </a:prstGeom>
          <a:effectLst>
            <a:outerShdw blurRad="571500" sx="103000" sy="103000" algn="ctr" rotWithShape="0">
              <a:srgbClr val="002060">
                <a:alpha val="40000"/>
              </a:srgbClr>
            </a:outerShdw>
          </a:effectLst>
        </p:spPr>
      </p:pic>
      <p:sp>
        <p:nvSpPr>
          <p:cNvPr id="9" name="pole tekstowe 8"/>
          <p:cNvSpPr txBox="1"/>
          <p:nvPr/>
        </p:nvSpPr>
        <p:spPr>
          <a:xfrm>
            <a:off x="5214938" y="2214563"/>
            <a:ext cx="3429000" cy="35401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lvl="1">
              <a:defRPr/>
            </a:pPr>
            <a:endParaRPr lang="pl-PL" sz="1400" b="1" dirty="0">
              <a:solidFill>
                <a:schemeClr val="tx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0" lvl="1">
              <a:defRPr/>
            </a:pPr>
            <a:r>
              <a:rPr lang="pl-PL" sz="14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MCP ogłosiło </a:t>
            </a:r>
            <a:r>
              <a:rPr lang="pl-PL" sz="1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3</a:t>
            </a:r>
            <a:r>
              <a:rPr lang="pl-PL" sz="14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konkursy dla przedsiębiorców w 2008 w ramach II Oś Priorytetowej MRPO.</a:t>
            </a:r>
          </a:p>
          <a:p>
            <a:pPr marL="0" lvl="1">
              <a:defRPr/>
            </a:pPr>
            <a:endParaRPr lang="pl-PL" sz="1400" b="1" dirty="0">
              <a:latin typeface="Tahoma" pitchFamily="34" charset="0"/>
              <a:cs typeface="Tahoma" pitchFamily="34" charset="0"/>
            </a:endParaRPr>
          </a:p>
          <a:p>
            <a:pPr marL="0" lvl="1">
              <a:defRPr/>
            </a:pPr>
            <a:r>
              <a:rPr lang="pl-PL" sz="14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MCP jako </a:t>
            </a:r>
            <a:r>
              <a:rPr lang="pl-PL" sz="1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pierwsze w Polsce podpisało umowy o dofinansowanie</a:t>
            </a:r>
            <a:r>
              <a:rPr lang="pl-PL" sz="14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dla małych przedsiębiorców </a:t>
            </a:r>
            <a:br>
              <a:rPr lang="pl-PL" sz="14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pl-PL" sz="14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 ramach MRPO.</a:t>
            </a:r>
          </a:p>
          <a:p>
            <a:pPr marL="0" lvl="1">
              <a:defRPr/>
            </a:pPr>
            <a:endParaRPr lang="pl-PL" sz="1400" b="1" dirty="0">
              <a:latin typeface="Tahoma" pitchFamily="34" charset="0"/>
              <a:cs typeface="Tahoma" pitchFamily="34" charset="0"/>
            </a:endParaRPr>
          </a:p>
          <a:p>
            <a:pPr marL="0" lvl="1">
              <a:defRPr/>
            </a:pPr>
            <a:r>
              <a:rPr lang="pl-PL" sz="14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Jednocześnie MCP </a:t>
            </a:r>
            <a:r>
              <a:rPr lang="pl-PL" sz="1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jako pierwsze </a:t>
            </a:r>
            <a:br>
              <a:rPr lang="pl-PL" sz="1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pl-PL" sz="1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w Polsce wypłaciło dotację</a:t>
            </a:r>
            <a:r>
              <a:rPr lang="pl-PL" sz="14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pl-PL" sz="14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przedsiębiorcy, który zrealizował już część swojego projektu w ramach działania 2.1. A MRPO.</a:t>
            </a:r>
          </a:p>
          <a:p>
            <a:pPr marL="0" lvl="1" algn="just">
              <a:defRPr/>
            </a:pPr>
            <a:endParaRPr lang="pl-PL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Strzałka w prawo 10"/>
          <p:cNvSpPr/>
          <p:nvPr/>
        </p:nvSpPr>
        <p:spPr>
          <a:xfrm>
            <a:off x="4000500" y="2571750"/>
            <a:ext cx="1071563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2" name="Strzałka w prawo 11"/>
          <p:cNvSpPr/>
          <p:nvPr/>
        </p:nvSpPr>
        <p:spPr>
          <a:xfrm>
            <a:off x="4000500" y="3571875"/>
            <a:ext cx="1071563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3" name="Strzałka w prawo 12"/>
          <p:cNvSpPr/>
          <p:nvPr/>
        </p:nvSpPr>
        <p:spPr>
          <a:xfrm>
            <a:off x="4000500" y="4643438"/>
            <a:ext cx="1071563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15" name="Obraz 14" descr="mrp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38" y="1833563"/>
            <a:ext cx="2316162" cy="52387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14" name="pole tekstowe 13"/>
          <p:cNvSpPr txBox="1"/>
          <p:nvPr/>
        </p:nvSpPr>
        <p:spPr>
          <a:xfrm>
            <a:off x="4786313" y="1285875"/>
            <a:ext cx="3857625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l-PL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SUKCESY MCP W 2008 ROKU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6388" name="Obraz 3" descr="nowe-do-prez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1357313" y="2152650"/>
            <a:ext cx="6357937" cy="40624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pl-PL" b="1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pPr algn="ctr">
              <a:defRPr/>
            </a:pPr>
            <a:endParaRPr lang="pl-PL" b="1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pPr algn="ctr">
              <a:defRPr/>
            </a:pPr>
            <a:endParaRPr lang="pl-PL" b="1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pPr algn="ctr">
              <a:defRPr/>
            </a:pPr>
            <a:endParaRPr lang="pl-PL" b="1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pPr algn="ctr">
              <a:defRPr/>
            </a:pPr>
            <a:endParaRPr lang="pl-PL" b="1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pPr algn="ctr">
              <a:defRPr/>
            </a:pPr>
            <a:endParaRPr lang="pl-PL" b="1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pPr algn="ctr">
              <a:defRPr/>
            </a:pPr>
            <a:endParaRPr lang="pl-PL" b="1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pPr algn="ctr">
              <a:defRPr/>
            </a:pPr>
            <a:endParaRPr lang="pl-PL" b="1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pPr algn="ctr">
              <a:defRPr/>
            </a:pPr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 wyniku naboru wniosków </a:t>
            </a:r>
          </a:p>
          <a:p>
            <a:pPr algn="ctr">
              <a:defRPr/>
            </a:pPr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 konkursie dla </a:t>
            </a:r>
          </a:p>
          <a:p>
            <a:pPr algn="ctr">
              <a:defRPr/>
            </a:pPr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małych przedsiębiorstw </a:t>
            </a:r>
          </a:p>
          <a:p>
            <a:pPr algn="ctr">
              <a:defRPr/>
            </a:pPr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 ramach Schematu A Działania 2.1 MRPO </a:t>
            </a:r>
          </a:p>
          <a:p>
            <a:pPr algn="ctr">
              <a:defRPr/>
            </a:pPr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 dniach od </a:t>
            </a:r>
            <a:r>
              <a:rPr lang="pl-PL" b="1" u="sng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9 czerwca do 8 lipca </a:t>
            </a:r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do MCP </a:t>
            </a:r>
          </a:p>
          <a:p>
            <a:pPr algn="ctr">
              <a:defRPr/>
            </a:pPr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wpłynęło </a:t>
            </a:r>
            <a:r>
              <a:rPr lang="pl-PL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200</a:t>
            </a:r>
            <a:r>
              <a:rPr lang="pl-PL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wniosków o dofinansowanie</a:t>
            </a:r>
          </a:p>
        </p:txBody>
      </p:sp>
      <p:pic>
        <p:nvPicPr>
          <p:cNvPr id="10" name="Obraz 9" descr="DSCN17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63" y="1517650"/>
            <a:ext cx="3500437" cy="2625725"/>
          </a:xfrm>
          <a:prstGeom prst="rect">
            <a:avLst/>
          </a:prstGeom>
          <a:effectLst>
            <a:outerShdw blurRad="228600" sx="103000" sy="103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pole tekstowe 6"/>
          <p:cNvSpPr txBox="1"/>
          <p:nvPr/>
        </p:nvSpPr>
        <p:spPr>
          <a:xfrm>
            <a:off x="214313" y="1571625"/>
            <a:ext cx="2143125" cy="954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l-PL" sz="14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I NABÓR WNIOSKÓW </a:t>
            </a:r>
            <a:br>
              <a:rPr lang="pl-PL" sz="14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pl-PL" sz="14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O DOFINANSOWANIE </a:t>
            </a:r>
            <a:br>
              <a:rPr lang="pl-PL" sz="14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pl-PL" sz="14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W RAMACH II OSI PRIORYTETOWEJ MRPO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7412" name="Obraz 3" descr="nowe-do-prez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214313" y="1357313"/>
          <a:ext cx="8715405" cy="5430067"/>
        </p:xfrm>
        <a:graphic>
          <a:graphicData uri="http://schemas.openxmlformats.org/drawingml/2006/table">
            <a:tbl>
              <a:tblPr/>
              <a:tblGrid>
                <a:gridCol w="2070988"/>
                <a:gridCol w="2243569"/>
                <a:gridCol w="1466949"/>
                <a:gridCol w="2933899"/>
              </a:tblGrid>
              <a:tr h="431347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i="0" u="none" strike="noStrike" dirty="0">
                          <a:solidFill>
                            <a:srgbClr val="3F3F76"/>
                          </a:solidFill>
                          <a:latin typeface="Czcionka tekstu podstawowego"/>
                        </a:rPr>
                        <a:t>PODREGION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i="0" u="none" strike="noStrike" dirty="0">
                          <a:solidFill>
                            <a:srgbClr val="3F3F76"/>
                          </a:solidFill>
                          <a:latin typeface="Czcionka tekstu podstawowego"/>
                        </a:rPr>
                        <a:t>Powiat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Liczba wniosków na powiat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Liczba wniosków na podregion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</a:tr>
              <a:tr h="208088">
                <a:tc>
                  <a:txBody>
                    <a:bodyPr/>
                    <a:lstStyle/>
                    <a:p>
                      <a:pPr algn="l" fontAlgn="t"/>
                      <a:r>
                        <a:rPr lang="pl-PL" sz="1400" b="0" i="0" u="none" strike="noStrike">
                          <a:solidFill>
                            <a:srgbClr val="3F3F76"/>
                          </a:solidFill>
                          <a:latin typeface="Czcionka tekstu podstawowego"/>
                        </a:rPr>
                        <a:t> KRAKOWSKI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400" b="0" i="0" u="none" strike="noStrike" dirty="0">
                          <a:solidFill>
                            <a:srgbClr val="3F3F76"/>
                          </a:solidFill>
                          <a:latin typeface="Czcionka tekstu podstawowego"/>
                        </a:rPr>
                        <a:t>Bocheński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44</a:t>
                      </a:r>
                    </a:p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  </a:t>
                      </a:r>
                    </a:p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208088">
                <a:tc>
                  <a:txBody>
                    <a:bodyPr/>
                    <a:lstStyle/>
                    <a:p>
                      <a:pPr algn="l" fontAlgn="t"/>
                      <a:r>
                        <a:rPr lang="pl-PL" sz="1400" b="0" i="0" u="none" strike="noStrike">
                          <a:solidFill>
                            <a:srgbClr val="3F3F76"/>
                          </a:solidFill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400" b="0" i="0" u="none" strike="noStrike" dirty="0">
                          <a:solidFill>
                            <a:srgbClr val="3F3F76"/>
                          </a:solidFill>
                          <a:latin typeface="Czcionka tekstu podstawowego"/>
                        </a:rPr>
                        <a:t>Krakowski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4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208088">
                <a:tc>
                  <a:txBody>
                    <a:bodyPr/>
                    <a:lstStyle/>
                    <a:p>
                      <a:pPr algn="l" fontAlgn="t"/>
                      <a:r>
                        <a:rPr lang="pl-PL" sz="1400" b="0" i="0" u="none" strike="noStrike">
                          <a:solidFill>
                            <a:srgbClr val="3F3F76"/>
                          </a:solidFill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400" b="0" i="0" u="none" strike="noStrike" dirty="0">
                          <a:solidFill>
                            <a:srgbClr val="3F3F76"/>
                          </a:solidFill>
                          <a:latin typeface="Czcionka tekstu podstawowego"/>
                        </a:rPr>
                        <a:t>Miechowski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4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208088">
                <a:tc>
                  <a:txBody>
                    <a:bodyPr/>
                    <a:lstStyle/>
                    <a:p>
                      <a:pPr algn="l" fontAlgn="t"/>
                      <a:r>
                        <a:rPr lang="pl-PL" sz="1400" b="0" i="0" u="none" strike="noStrike">
                          <a:solidFill>
                            <a:srgbClr val="3F3F76"/>
                          </a:solidFill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400" b="0" i="0" u="none" strike="noStrike">
                          <a:solidFill>
                            <a:srgbClr val="3F3F76"/>
                          </a:solidFill>
                          <a:latin typeface="Czcionka tekstu podstawowego"/>
                        </a:rPr>
                        <a:t>Myślenicki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4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208088">
                <a:tc>
                  <a:txBody>
                    <a:bodyPr/>
                    <a:lstStyle/>
                    <a:p>
                      <a:pPr algn="l" fontAlgn="t"/>
                      <a:r>
                        <a:rPr lang="pl-PL" sz="1400" b="0" i="0" u="none" strike="noStrike">
                          <a:solidFill>
                            <a:srgbClr val="3F3F76"/>
                          </a:solidFill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400" b="0" i="0" u="none" strike="noStrike">
                          <a:solidFill>
                            <a:srgbClr val="3F3F76"/>
                          </a:solidFill>
                          <a:latin typeface="Czcionka tekstu podstawowego"/>
                        </a:rPr>
                        <a:t>Proszowicki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4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208088">
                <a:tc>
                  <a:txBody>
                    <a:bodyPr/>
                    <a:lstStyle/>
                    <a:p>
                      <a:pPr algn="l" fontAlgn="t"/>
                      <a:r>
                        <a:rPr lang="pl-PL" sz="1400" b="0" i="0" u="none" strike="noStrike">
                          <a:solidFill>
                            <a:srgbClr val="3F3F76"/>
                          </a:solidFill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400" b="0" i="0" u="none" strike="noStrike" dirty="0">
                          <a:solidFill>
                            <a:srgbClr val="3F3F76"/>
                          </a:solidFill>
                          <a:latin typeface="Czcionka tekstu podstawowego"/>
                        </a:rPr>
                        <a:t>Wielicki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4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267127">
                <a:tc>
                  <a:txBody>
                    <a:bodyPr/>
                    <a:lstStyle/>
                    <a:p>
                      <a:pPr algn="l" fontAlgn="t"/>
                      <a:r>
                        <a:rPr lang="pl-PL" sz="1400" b="0" i="0" u="none" strike="noStrike">
                          <a:solidFill>
                            <a:srgbClr val="3F3F76"/>
                          </a:solidFill>
                          <a:latin typeface="Czcionka tekstu podstawowego"/>
                        </a:rPr>
                        <a:t>M. KRAKÓW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400" b="0" i="0" u="none" strike="noStrike">
                          <a:solidFill>
                            <a:srgbClr val="3F3F76"/>
                          </a:solidFill>
                          <a:latin typeface="Czcionka tekstu podstawowego"/>
                        </a:rPr>
                        <a:t>m. Kraków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08088">
                <a:tc>
                  <a:txBody>
                    <a:bodyPr/>
                    <a:lstStyle/>
                    <a:p>
                      <a:pPr algn="l" fontAlgn="t"/>
                      <a:r>
                        <a:rPr lang="pl-PL" sz="1400" b="0" i="0" u="none" strike="noStrike">
                          <a:solidFill>
                            <a:srgbClr val="3F3F76"/>
                          </a:solidFill>
                          <a:latin typeface="Czcionka tekstu podstawowego"/>
                        </a:rPr>
                        <a:t>  NOWOSĄDECKI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400" b="0" i="0" u="none" strike="noStrike">
                          <a:solidFill>
                            <a:srgbClr val="3F3F76"/>
                          </a:solidFill>
                          <a:latin typeface="Czcionka tekstu podstawowego"/>
                        </a:rPr>
                        <a:t>Gorlicki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34</a:t>
                      </a:r>
                    </a:p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 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08088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solidFill>
                            <a:srgbClr val="3F3F76"/>
                          </a:solidFill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400" b="0" i="0" u="none" strike="noStrike">
                          <a:solidFill>
                            <a:srgbClr val="3F3F76"/>
                          </a:solidFill>
                          <a:latin typeface="Czcionka tekstu podstawowego"/>
                        </a:rPr>
                        <a:t>Limanowski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4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208088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solidFill>
                            <a:srgbClr val="3F3F76"/>
                          </a:solidFill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400" b="0" i="0" u="none" strike="noStrike">
                          <a:solidFill>
                            <a:srgbClr val="3F3F76"/>
                          </a:solidFill>
                          <a:latin typeface="Czcionka tekstu podstawowego"/>
                        </a:rPr>
                        <a:t>Nowosądecki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4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208088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solidFill>
                            <a:srgbClr val="3F3F76"/>
                          </a:solidFill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400" b="0" i="0" u="none" strike="noStrike" dirty="0">
                          <a:solidFill>
                            <a:srgbClr val="3F3F76"/>
                          </a:solidFill>
                          <a:latin typeface="Czcionka tekstu podstawowego"/>
                        </a:rPr>
                        <a:t>Nowotarski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4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208088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solidFill>
                            <a:srgbClr val="3F3F76"/>
                          </a:solidFill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400" b="0" i="0" u="none" strike="noStrike">
                          <a:solidFill>
                            <a:srgbClr val="3F3F76"/>
                          </a:solidFill>
                          <a:latin typeface="Czcionka tekstu podstawowego"/>
                        </a:rPr>
                        <a:t>Tatrzański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4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208088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solidFill>
                            <a:srgbClr val="3F3F76"/>
                          </a:solidFill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400" b="0" i="0" u="none" strike="noStrike">
                          <a:solidFill>
                            <a:srgbClr val="3F3F76"/>
                          </a:solidFill>
                          <a:latin typeface="Czcionka tekstu podstawowego"/>
                        </a:rPr>
                        <a:t>m. Nowy. Sącz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4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08088">
                <a:tc>
                  <a:txBody>
                    <a:bodyPr/>
                    <a:lstStyle/>
                    <a:p>
                      <a:pPr algn="l" fontAlgn="t"/>
                      <a:r>
                        <a:rPr lang="pl-PL" sz="1400" b="0" i="0" u="none" strike="noStrike">
                          <a:solidFill>
                            <a:srgbClr val="3F3F76"/>
                          </a:solidFill>
                          <a:latin typeface="Czcionka tekstu podstawowego"/>
                        </a:rPr>
                        <a:t>OŚWIĘCIMSKI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400" b="0" i="0" u="none" strike="noStrike">
                          <a:solidFill>
                            <a:srgbClr val="3F3F76"/>
                          </a:solidFill>
                          <a:latin typeface="Czcionka tekstu podstawowego"/>
                        </a:rPr>
                        <a:t>Chrzanowski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43</a:t>
                      </a:r>
                    </a:p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208088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solidFill>
                            <a:srgbClr val="3F3F76"/>
                          </a:solidFill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400" b="0" i="0" u="none" strike="noStrike">
                          <a:solidFill>
                            <a:srgbClr val="3F3F76"/>
                          </a:solidFill>
                          <a:latin typeface="Czcionka tekstu podstawowego"/>
                        </a:rPr>
                        <a:t>Olkuski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4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</a:tr>
              <a:tr h="208088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solidFill>
                            <a:srgbClr val="3F3F76"/>
                          </a:solidFill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400" b="0" i="0" u="none" strike="noStrike">
                          <a:solidFill>
                            <a:srgbClr val="3F3F76"/>
                          </a:solidFill>
                          <a:latin typeface="Czcionka tekstu podstawowego"/>
                        </a:rPr>
                        <a:t>Oświęcimski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4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</a:tr>
              <a:tr h="208088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solidFill>
                            <a:srgbClr val="3F3F76"/>
                          </a:solidFill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400" b="0" i="0" u="none" strike="noStrike">
                          <a:solidFill>
                            <a:srgbClr val="3F3F76"/>
                          </a:solidFill>
                          <a:latin typeface="Czcionka tekstu podstawowego"/>
                        </a:rPr>
                        <a:t>Suski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4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</a:tr>
              <a:tr h="208088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solidFill>
                            <a:srgbClr val="3F3F76"/>
                          </a:solidFill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400" b="0" i="0" u="none" strike="noStrike">
                          <a:solidFill>
                            <a:srgbClr val="3F3F76"/>
                          </a:solidFill>
                          <a:latin typeface="Czcionka tekstu podstawowego"/>
                        </a:rPr>
                        <a:t>Wadowicki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4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208088">
                <a:tc>
                  <a:txBody>
                    <a:bodyPr/>
                    <a:lstStyle/>
                    <a:p>
                      <a:pPr algn="l" fontAlgn="t"/>
                      <a:r>
                        <a:rPr lang="pl-PL" sz="1400" b="0" i="0" u="none" strike="noStrike">
                          <a:solidFill>
                            <a:srgbClr val="3F3F76"/>
                          </a:solidFill>
                          <a:latin typeface="Czcionka tekstu podstawowego"/>
                        </a:rPr>
                        <a:t>TARNOWSKI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4A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400" b="0" i="0" u="none" strike="noStrike">
                          <a:solidFill>
                            <a:srgbClr val="3F3F76"/>
                          </a:solidFill>
                          <a:latin typeface="Czcionka tekstu podstawowego"/>
                        </a:rPr>
                        <a:t>Brzeski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4A4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4A46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23</a:t>
                      </a:r>
                    </a:p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 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4A46"/>
                    </a:solidFill>
                  </a:tcPr>
                </a:tc>
              </a:tr>
              <a:tr h="208088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solidFill>
                            <a:srgbClr val="3F3F76"/>
                          </a:solidFill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400" b="0" i="0" u="none" strike="noStrike">
                          <a:solidFill>
                            <a:srgbClr val="3F3F76"/>
                          </a:solidFill>
                          <a:latin typeface="Czcionka tekstu podstawowego"/>
                        </a:rPr>
                        <a:t>Dąbrowski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4A4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4A4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4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4A46"/>
                    </a:solidFill>
                  </a:tcPr>
                </a:tc>
              </a:tr>
              <a:tr h="208088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solidFill>
                            <a:srgbClr val="3F3F76"/>
                          </a:solidFill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400" b="0" i="0" u="none" strike="noStrike">
                          <a:solidFill>
                            <a:srgbClr val="3F3F76"/>
                          </a:solidFill>
                          <a:latin typeface="Czcionka tekstu podstawowego"/>
                        </a:rPr>
                        <a:t>Tarnowski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4A4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4A4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4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4A46"/>
                    </a:solidFill>
                  </a:tcPr>
                </a:tc>
              </a:tr>
              <a:tr h="208088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solidFill>
                            <a:srgbClr val="3F3F76"/>
                          </a:solidFill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400" b="0" i="0" u="none" strike="noStrike">
                          <a:solidFill>
                            <a:srgbClr val="3F3F76"/>
                          </a:solidFill>
                          <a:latin typeface="Czcionka tekstu podstawowego"/>
                        </a:rPr>
                        <a:t>m. Tarnów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4A4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4A4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4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4A46"/>
                    </a:solidFill>
                  </a:tcPr>
                </a:tc>
              </a:tr>
              <a:tr h="237447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solidFill>
                            <a:srgbClr val="3F3F76"/>
                          </a:solidFill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400" b="0" i="0" u="none" strike="noStrike">
                          <a:solidFill>
                            <a:srgbClr val="3F3F76"/>
                          </a:solidFill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razem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200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8436" name="Obraz 3" descr="nowe-do-prez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571500" y="142875"/>
          <a:ext cx="8143875" cy="6627824"/>
        </p:xfrm>
        <a:graphic>
          <a:graphicData uri="http://schemas.openxmlformats.org/drawingml/2006/table">
            <a:tbl>
              <a:tblPr/>
              <a:tblGrid>
                <a:gridCol w="1714500"/>
                <a:gridCol w="703263"/>
                <a:gridCol w="819150"/>
                <a:gridCol w="903287"/>
                <a:gridCol w="795338"/>
                <a:gridCol w="739775"/>
                <a:gridCol w="939800"/>
                <a:gridCol w="1528762"/>
              </a:tblGrid>
              <a:tr h="390525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Zestawienie powiatowe projektów wybranych do dofinansowania w ramach konkursu dla małych przedsiębiorstw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w ramach Schematu 2.1.A MRPO (MCP/2.1.A/1/2008/MA)</a:t>
                      </a: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268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STATYSTYKA POWIATAMI</a:t>
                      </a: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Liczba złożonych wniosków</a:t>
                      </a: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Liczba wniosków odrzuconych formalnie</a:t>
                      </a: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Liczba wybranych wniosków</a:t>
                      </a: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% wybrane/ złożone</a:t>
                      </a: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% wybranych </a:t>
                      </a:r>
                      <a:b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</a:b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(w odniesieniu do całego regionu)</a:t>
                      </a: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Wartość dofinansowania (zł)</a:t>
                      </a: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%  dofin. wniosków wybr.</a:t>
                      </a:r>
                      <a:b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</a:b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(w odniesieniu do całego regionu)</a:t>
                      </a: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bocheński                            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75,0%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2,7%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794 427,00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1,44%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brzeski                              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66,7%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1,8%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379 368,00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0,69%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chrzanowski                          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33,3%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1,8%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861 880,00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1,57%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dąbrowski                            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66,7%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1,8%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732 175,00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1,33%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gorlicki                             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75,0%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2,7%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1 150 650,00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2,09%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krakowski                            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12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60,0%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10,8%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4 793 817,00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8,71%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limanowski                           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83,3%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4,5%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4 121 459,00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7,49%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m. Kraków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56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11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29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51,8%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26,1%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14 509 779,94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26,38%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m. Nowy Sącz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50,0%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4,5%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2 888 759,00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5,25%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m. Tarnów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33,3%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1,8%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316 800,00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0,58%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miechowski                           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0,0%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0,0%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0,00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0,00%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myślenicki                           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37,5%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2,7%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1 281 175,00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2,33%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nowosądecki                          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40,0%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3,6%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2 536 515,00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4,61%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nowotarski                           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25,0%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0,9%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660 000,00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1,20%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olkuski                              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50,0%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2,7%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1 542 632,00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2,80%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oświęcimski                          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50,0%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3,6%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1 203 466,00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2,19%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proszowicki                           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100,0%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0,9%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239 760,00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0,44%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suski                                 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60,0%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2,7%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1 516 000,00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2,76%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tarnowski                             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11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81,8%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8,1%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4 895 424,00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8,90%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tatrzański                            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0,0%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0,0%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0,00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0,00%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wadowicki                             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18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11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61,1%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9,9%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6 608 113,00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12,01%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wielicki                              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11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63,6%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6,3%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3 975 237,00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7,23%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razem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200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32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111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100%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55 007 436,94 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100%</a:t>
                      </a:r>
                      <a:endParaRPr kumimoji="0" lang="pl-PL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4678" marR="346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DD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029" name="Obraz 3" descr="nowe-do-prez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Wykres 9"/>
          <p:cNvGraphicFramePr>
            <a:graphicFrameLocks/>
          </p:cNvGraphicFramePr>
          <p:nvPr/>
        </p:nvGraphicFramePr>
        <p:xfrm>
          <a:off x="357188" y="1428750"/>
          <a:ext cx="8572500" cy="4714875"/>
        </p:xfrm>
        <a:graphic>
          <a:graphicData uri="http://schemas.openxmlformats.org/presentationml/2006/ole">
            <p:oleObj spid="_x0000_s1026" name="Wykres" r:id="rId4" imgW="8571719" imgH="4718713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9460" name="Obraz 3" descr="nowe-do-prez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3571875" y="1428750"/>
          <a:ext cx="5000629" cy="4933687"/>
        </p:xfrm>
        <a:graphic>
          <a:graphicData uri="http://schemas.openxmlformats.org/drawingml/2006/table">
            <a:tbl>
              <a:tblPr/>
              <a:tblGrid>
                <a:gridCol w="1357291"/>
                <a:gridCol w="1500198"/>
                <a:gridCol w="2143140"/>
              </a:tblGrid>
              <a:tr h="369025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rgbClr val="3F3F7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PODREGION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rgbClr val="3F3F7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Powiat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Liczba wniosków na podregion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</a:tr>
              <a:tr h="205869"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dirty="0">
                          <a:solidFill>
                            <a:srgbClr val="3F3F76"/>
                          </a:solidFill>
                          <a:latin typeface="Czcionka tekstu podstawowego"/>
                        </a:rPr>
                        <a:t> KRAKOWSKI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dirty="0">
                          <a:solidFill>
                            <a:srgbClr val="3F3F76"/>
                          </a:solidFill>
                          <a:latin typeface="Czcionka tekstu podstawowego"/>
                        </a:rPr>
                        <a:t>Bocheński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spc="0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68</a:t>
                      </a:r>
                      <a:endParaRPr lang="pl-PL" sz="1600" b="1" i="0" u="none" strike="noStrike" spc="0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  <a:p>
                      <a:pPr algn="l" fontAlgn="b"/>
                      <a:endParaRPr lang="pl-PL" sz="1600" b="1" i="0" u="none" strike="noStrike" spc="0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  <a:p>
                      <a:pPr algn="l" fontAlgn="b"/>
                      <a:r>
                        <a:rPr lang="pl-PL" sz="1600" b="1" i="0" u="none" strike="noStrike" spc="0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193707"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dirty="0">
                          <a:solidFill>
                            <a:srgbClr val="3F3F76"/>
                          </a:solidFill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dirty="0">
                          <a:solidFill>
                            <a:srgbClr val="3F3F76"/>
                          </a:solidFill>
                          <a:latin typeface="Czcionka tekstu podstawowego"/>
                        </a:rPr>
                        <a:t>Krakowski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400" b="1" i="0" u="none" strike="noStrike" spc="0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193707"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>
                          <a:solidFill>
                            <a:srgbClr val="3F3F76"/>
                          </a:solidFill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dirty="0">
                          <a:solidFill>
                            <a:srgbClr val="3F3F76"/>
                          </a:solidFill>
                          <a:latin typeface="Czcionka tekstu podstawowego"/>
                        </a:rPr>
                        <a:t>Miechowski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400" b="1" i="0" u="none" strike="noStrike" spc="0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193707"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>
                          <a:solidFill>
                            <a:srgbClr val="3F3F76"/>
                          </a:solidFill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dirty="0">
                          <a:solidFill>
                            <a:srgbClr val="3F3F76"/>
                          </a:solidFill>
                          <a:latin typeface="Czcionka tekstu podstawowego"/>
                        </a:rPr>
                        <a:t>Myślenicki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400" b="1" i="0" u="none" strike="noStrike" spc="0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193707"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>
                          <a:solidFill>
                            <a:srgbClr val="3F3F76"/>
                          </a:solidFill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dirty="0">
                          <a:solidFill>
                            <a:srgbClr val="3F3F76"/>
                          </a:solidFill>
                          <a:latin typeface="Czcionka tekstu podstawowego"/>
                        </a:rPr>
                        <a:t>Proszowicki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400" b="1" i="0" u="none" strike="noStrike" spc="0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193707"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>
                          <a:solidFill>
                            <a:srgbClr val="3F3F76"/>
                          </a:solidFill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dirty="0">
                          <a:solidFill>
                            <a:srgbClr val="3F3F76"/>
                          </a:solidFill>
                          <a:latin typeface="Czcionka tekstu podstawowego"/>
                        </a:rPr>
                        <a:t>Wielicki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400" b="1" i="0" u="none" strike="noStrike" spc="0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251112"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>
                          <a:solidFill>
                            <a:srgbClr val="3F3F76"/>
                          </a:solidFill>
                          <a:latin typeface="Czcionka tekstu podstawowego"/>
                        </a:rPr>
                        <a:t>M. KRAKÓW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dirty="0">
                          <a:solidFill>
                            <a:srgbClr val="3F3F76"/>
                          </a:solidFill>
                          <a:latin typeface="Czcionka tekstu podstawowego"/>
                        </a:rPr>
                        <a:t>m. Kraków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spc="0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129</a:t>
                      </a:r>
                      <a:endParaRPr lang="pl-PL" sz="1600" b="1" i="0" u="none" strike="noStrike" spc="0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05869"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dirty="0">
                          <a:solidFill>
                            <a:srgbClr val="3F3F76"/>
                          </a:solidFill>
                          <a:latin typeface="Czcionka tekstu podstawowego"/>
                        </a:rPr>
                        <a:t> </a:t>
                      </a:r>
                      <a:r>
                        <a:rPr lang="pl-PL" sz="1200" b="0" i="0" u="none" strike="noStrike" dirty="0" smtClean="0">
                          <a:solidFill>
                            <a:srgbClr val="3F3F76"/>
                          </a:solidFill>
                          <a:latin typeface="Czcionka tekstu podstawowego"/>
                        </a:rPr>
                        <a:t>NOWOSĄDECKI</a:t>
                      </a:r>
                      <a:endParaRPr lang="pl-PL" sz="1200" b="0" i="0" u="none" strike="noStrike" dirty="0">
                        <a:solidFill>
                          <a:srgbClr val="3F3F76"/>
                        </a:solidFill>
                        <a:latin typeface="Czcionka tekstu podstawowego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dirty="0">
                          <a:solidFill>
                            <a:srgbClr val="3F3F76"/>
                          </a:solidFill>
                          <a:latin typeface="Czcionka tekstu podstawowego"/>
                        </a:rPr>
                        <a:t>Gorlicki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spc="0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60</a:t>
                      </a:r>
                    </a:p>
                    <a:p>
                      <a:pPr algn="ctr" fontAlgn="b"/>
                      <a:r>
                        <a:rPr lang="pl-PL" sz="1600" b="1" i="0" u="none" strike="noStrike" spc="0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 </a:t>
                      </a:r>
                    </a:p>
                    <a:p>
                      <a:pPr algn="ctr" fontAlgn="b"/>
                      <a:r>
                        <a:rPr lang="pl-PL" sz="1600" b="1" i="0" u="none" strike="noStrike" spc="0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93707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3F3F76"/>
                          </a:solidFill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dirty="0">
                          <a:solidFill>
                            <a:srgbClr val="3F3F76"/>
                          </a:solidFill>
                          <a:latin typeface="Czcionka tekstu podstawowego"/>
                        </a:rPr>
                        <a:t>Limanowski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l-PL" sz="1400" b="1" i="0" u="none" strike="noStrike" spc="0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193707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3F3F76"/>
                          </a:solidFill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>
                          <a:solidFill>
                            <a:srgbClr val="3F3F76"/>
                          </a:solidFill>
                          <a:latin typeface="Czcionka tekstu podstawowego"/>
                        </a:rPr>
                        <a:t>Nowosądecki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l-PL" sz="1400" b="1" i="0" u="none" strike="noStrike" spc="0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193707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3F3F76"/>
                          </a:solidFill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dirty="0">
                          <a:solidFill>
                            <a:srgbClr val="3F3F76"/>
                          </a:solidFill>
                          <a:latin typeface="Czcionka tekstu podstawowego"/>
                        </a:rPr>
                        <a:t>Nowotarski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l-PL" sz="1400" b="1" i="0" u="none" strike="noStrike" spc="0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193707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3F3F76"/>
                          </a:solidFill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dirty="0">
                          <a:solidFill>
                            <a:srgbClr val="3F3F76"/>
                          </a:solidFill>
                          <a:latin typeface="Czcionka tekstu podstawowego"/>
                        </a:rPr>
                        <a:t>Tatrzański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l-PL" sz="1400" b="1" i="0" u="none" strike="noStrike" spc="0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193707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3F3F76"/>
                          </a:solidFill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dirty="0">
                          <a:solidFill>
                            <a:srgbClr val="3F3F76"/>
                          </a:solidFill>
                          <a:latin typeface="Czcionka tekstu podstawowego"/>
                        </a:rPr>
                        <a:t>m. Nowy. Sącz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l-PL" sz="1400" b="1" i="0" u="none" strike="noStrike" spc="0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93707"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>
                          <a:solidFill>
                            <a:srgbClr val="3F3F76"/>
                          </a:solidFill>
                          <a:latin typeface="Czcionka tekstu podstawowego"/>
                        </a:rPr>
                        <a:t>OŚWIĘCIMSKI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dirty="0">
                          <a:solidFill>
                            <a:srgbClr val="3F3F76"/>
                          </a:solidFill>
                          <a:latin typeface="Czcionka tekstu podstawowego"/>
                        </a:rPr>
                        <a:t>Chrzanowski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spc="0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49</a:t>
                      </a:r>
                    </a:p>
                    <a:p>
                      <a:pPr algn="ctr" fontAlgn="b"/>
                      <a:r>
                        <a:rPr lang="pl-PL" sz="1600" b="1" i="0" u="none" strike="noStrike" spc="0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193707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3F3F76"/>
                          </a:solidFill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dirty="0">
                          <a:solidFill>
                            <a:srgbClr val="3F3F76"/>
                          </a:solidFill>
                          <a:latin typeface="Czcionka tekstu podstawowego"/>
                        </a:rPr>
                        <a:t>Olkuski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l-PL" sz="1400" b="1" i="0" u="none" strike="noStrike" spc="0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</a:tr>
              <a:tr h="193707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3F3F76"/>
                          </a:solidFill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dirty="0">
                          <a:solidFill>
                            <a:srgbClr val="3F3F76"/>
                          </a:solidFill>
                          <a:latin typeface="Czcionka tekstu podstawowego"/>
                        </a:rPr>
                        <a:t>Oświęcimski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l-PL" sz="1400" b="1" i="0" u="none" strike="noStrike" spc="0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</a:tr>
              <a:tr h="193707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3F3F76"/>
                          </a:solidFill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dirty="0">
                          <a:solidFill>
                            <a:srgbClr val="3F3F76"/>
                          </a:solidFill>
                          <a:latin typeface="Czcionka tekstu podstawowego"/>
                        </a:rPr>
                        <a:t>Suski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l-PL" sz="1400" b="1" i="0" u="none" strike="noStrike" spc="0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</a:tr>
              <a:tr h="193707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3F3F76"/>
                          </a:solidFill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dirty="0">
                          <a:solidFill>
                            <a:srgbClr val="3F3F76"/>
                          </a:solidFill>
                          <a:latin typeface="Czcionka tekstu podstawowego"/>
                        </a:rPr>
                        <a:t>Wadowicki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l-PL" sz="1400" b="1" i="0" u="none" strike="noStrike" spc="0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193707"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>
                          <a:solidFill>
                            <a:srgbClr val="3F3F76"/>
                          </a:solidFill>
                          <a:latin typeface="Czcionka tekstu podstawowego"/>
                        </a:rPr>
                        <a:t>TARNOWSKI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4A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dirty="0">
                          <a:solidFill>
                            <a:srgbClr val="3F3F76"/>
                          </a:solidFill>
                          <a:latin typeface="Czcionka tekstu podstawowego"/>
                        </a:rPr>
                        <a:t>Brzeski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4A46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spc="0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42</a:t>
                      </a:r>
                    </a:p>
                    <a:p>
                      <a:pPr algn="ctr" fontAlgn="b"/>
                      <a:r>
                        <a:rPr lang="pl-PL" sz="1600" b="1" i="0" u="none" strike="noStrike" spc="0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4A46"/>
                    </a:solidFill>
                  </a:tcPr>
                </a:tc>
              </a:tr>
              <a:tr h="193707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3F3F76"/>
                          </a:solidFill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dirty="0">
                          <a:solidFill>
                            <a:srgbClr val="3F3F76"/>
                          </a:solidFill>
                          <a:latin typeface="Czcionka tekstu podstawowego"/>
                        </a:rPr>
                        <a:t>Dąbrowski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4A4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l-PL" sz="1400" b="1" i="0" u="none" strike="noStrike" spc="0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4A46"/>
                    </a:solidFill>
                  </a:tcPr>
                </a:tc>
              </a:tr>
              <a:tr h="193707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3F3F76"/>
                          </a:solidFill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dirty="0">
                          <a:solidFill>
                            <a:srgbClr val="3F3F76"/>
                          </a:solidFill>
                          <a:latin typeface="Czcionka tekstu podstawowego"/>
                        </a:rPr>
                        <a:t>Tarnowski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4A4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l-PL" sz="1400" b="1" i="0" u="none" strike="noStrike" spc="0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4A46"/>
                    </a:solidFill>
                  </a:tcPr>
                </a:tc>
              </a:tr>
              <a:tr h="193707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3F3F76"/>
                          </a:solidFill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dirty="0">
                          <a:solidFill>
                            <a:srgbClr val="3F3F76"/>
                          </a:solidFill>
                          <a:latin typeface="Czcionka tekstu podstawowego"/>
                        </a:rPr>
                        <a:t>m. Tarnów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4A4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400" b="1" i="0" u="none" strike="noStrike" spc="0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4A46"/>
                    </a:solidFill>
                  </a:tcPr>
                </a:tc>
              </a:tr>
              <a:tr h="221379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3F3F76"/>
                          </a:solidFill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dirty="0">
                          <a:solidFill>
                            <a:srgbClr val="3F3F76"/>
                          </a:solidFill>
                          <a:latin typeface="Czcionka tekstu podstawowego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spc="0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348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</a:tbl>
          </a:graphicData>
        </a:graphic>
      </p:graphicFrame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571500" y="2000250"/>
            <a:ext cx="2571750" cy="3286125"/>
          </a:xfrm>
          <a:prstGeom prst="foldedCorner">
            <a:avLst>
              <a:gd name="adj" fmla="val 10949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pl-PL" sz="14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 wyniku naboru wniosków </a:t>
            </a:r>
          </a:p>
          <a:p>
            <a:pPr algn="ctr">
              <a:defRPr/>
            </a:pPr>
            <a:r>
              <a:rPr lang="pl-PL" sz="14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 konkursie dla </a:t>
            </a:r>
          </a:p>
          <a:p>
            <a:pPr algn="ctr">
              <a:defRPr/>
            </a:pPr>
            <a:r>
              <a:rPr lang="pl-PL" sz="1400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mikroprzedsiębiorstw</a:t>
            </a:r>
            <a:r>
              <a:rPr lang="pl-PL" sz="14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algn="ctr">
              <a:defRPr/>
            </a:pPr>
            <a:r>
              <a:rPr lang="pl-PL" sz="14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 ramach Schematu A Działania 2.1 </a:t>
            </a:r>
          </a:p>
          <a:p>
            <a:pPr algn="ctr">
              <a:defRPr/>
            </a:pPr>
            <a:r>
              <a:rPr lang="pl-PL" sz="14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MRPO</a:t>
            </a:r>
          </a:p>
          <a:p>
            <a:pPr algn="ctr">
              <a:defRPr/>
            </a:pPr>
            <a:r>
              <a:rPr lang="pl-PL" sz="14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 dniach </a:t>
            </a:r>
          </a:p>
          <a:p>
            <a:pPr algn="ctr">
              <a:defRPr/>
            </a:pPr>
            <a:r>
              <a:rPr lang="pl-PL" sz="1400" b="1" u="sng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od 18 września do 24 października </a:t>
            </a:r>
          </a:p>
          <a:p>
            <a:pPr algn="ctr">
              <a:defRPr/>
            </a:pPr>
            <a:r>
              <a:rPr lang="pl-PL" sz="14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Do MCP</a:t>
            </a:r>
          </a:p>
          <a:p>
            <a:pPr algn="ctr">
              <a:defRPr/>
            </a:pPr>
            <a:r>
              <a:rPr lang="pl-PL" sz="14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wpłynęło </a:t>
            </a:r>
            <a:r>
              <a:rPr lang="pl-PL" sz="1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348</a:t>
            </a:r>
            <a:r>
              <a:rPr lang="pl-PL" sz="14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wniosków</a:t>
            </a:r>
          </a:p>
          <a:p>
            <a:pPr marL="342900" indent="-342900"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pl-PL" sz="14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20484" name="Obraz 3" descr="nowe-do-prez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379413" y="142875"/>
          <a:ext cx="9764712" cy="6856425"/>
        </p:xfrm>
        <a:graphic>
          <a:graphicData uri="http://schemas.openxmlformats.org/drawingml/2006/table">
            <a:tbl>
              <a:tblPr/>
              <a:tblGrid>
                <a:gridCol w="1389062"/>
                <a:gridCol w="982663"/>
                <a:gridCol w="874712"/>
                <a:gridCol w="933450"/>
                <a:gridCol w="1046163"/>
                <a:gridCol w="996950"/>
                <a:gridCol w="1096962"/>
                <a:gridCol w="1158875"/>
                <a:gridCol w="1285875"/>
              </a:tblGrid>
              <a:tr h="614363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Zestawienie powiatowe projektów wybranych do dofinansowania w ramach konkursu dla mikroprzedsiębiorstw w ramach Schematu 2.1.A MRPO (MCP/2.1.A/2/2008/MI)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Powiaty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Liczba złożonych wniosków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Liczba wniosków odrzuconych formalnie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Liczba wybranych wniosków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% wybrane/ złożone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% wybranych </a:t>
                      </a:r>
                      <a:br>
                        <a:rPr kumimoji="0" lang="pl-PL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</a:br>
                      <a:r>
                        <a:rPr kumimoji="0" lang="pl-PL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(w odniesieniu do całego regionu)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Wartość dofinansowania (zł)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%  dofin. wniosków wybr.</a:t>
                      </a:r>
                      <a:br>
                        <a:rPr kumimoji="0" lang="pl-PL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</a:br>
                      <a:r>
                        <a:rPr kumimoji="0" lang="pl-PL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(w odniesieniu do całego regionu)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bocheński                            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80,00%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3,7%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797 083,35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3,27%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brzeski                              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80,00%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3,7%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1 047 509,96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4,30%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chrzanowski                          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44,44%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1,8%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620 000,00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2,55%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dąbrowski                            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100,00%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0,9%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106 115,97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0,44%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gorlicki                             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85,71%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2,8%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869 095,00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3,57%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krakowski                            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19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14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73,68%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6,4%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1 243 000,82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5,10%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limanowski                           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11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63,64%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3,2%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795 913,55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3,27%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m. Kraków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129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30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69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53,49%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31,7%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7 664 134,86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31,47%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m. Nowy Sącz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12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75,00%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4,1%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832 020,80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3,42%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m. Tarnów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14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70,00%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6,4%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1 685 767,51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6,92%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miechowski                           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100,00%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0,5%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154 638,00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0,63%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myślenicki                           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17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58,82%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4,6%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1 312 268,20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5,39%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nowosądecki                          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87,50%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3,2%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550 394,75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2,26%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nowotarski                           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18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11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61,11%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5,0%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899 747,20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3,69%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olkuski                              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11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63,64%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3,2%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988 367,00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4,06%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oświęcimski                          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60,00%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2,8%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468 200,00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1,92%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proszowicki                           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71,43%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2,3%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664 764,25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2,73%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suski                                 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0,00%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0,0%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0,00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0,00%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tarnowski                             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90,00%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4,1%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728 250,00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2,99%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tatrzański                            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50,00%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0,9%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225 747,03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0,93%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wadowicki                             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16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62,50%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4,6%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1 405 252,00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5,77%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wielicki                              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14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64,29%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4,1%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1 296 042,38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5,32%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razem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348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69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218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100%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24 354 312,63 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100%</a:t>
                      </a: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51" marR="44151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2053" name="Obraz 3" descr="nowe-do-prez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Wykres 8"/>
          <p:cNvGraphicFramePr>
            <a:graphicFrameLocks/>
          </p:cNvGraphicFramePr>
          <p:nvPr/>
        </p:nvGraphicFramePr>
        <p:xfrm>
          <a:off x="1285875" y="1857375"/>
          <a:ext cx="6905625" cy="4032250"/>
        </p:xfrm>
        <a:graphic>
          <a:graphicData uri="http://schemas.openxmlformats.org/presentationml/2006/ole">
            <p:oleObj spid="_x0000_s2050" r:id="rId4" imgW="6907367" imgH="402980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5124" name="Obraz 3" descr="nowe-do-prez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 descr="C:\Documents and Settings\mgrega.MCP\Pulpit\mapki\aktualne mapki\MAPKI NAJAKTUALNIEJSZE\malopolska konkursy w 2008 roku AKTUALNE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285860"/>
            <a:ext cx="7572428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5124" name="Obraz 3" descr="nowe-do-prez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85800" y="1627188"/>
            <a:ext cx="7696200" cy="5873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l-PL" b="1" dirty="0">
                <a:solidFill>
                  <a:schemeClr val="bg1"/>
                </a:solidFill>
                <a:latin typeface="Tahoma" pitchFamily="34" charset="0"/>
              </a:rPr>
              <a:t>Cel operacyjny II Osi Priorytetowej:</a:t>
            </a:r>
            <a:r>
              <a:rPr lang="pl-PL" b="1" dirty="0">
                <a:solidFill>
                  <a:srgbClr val="FF6600"/>
                </a:solidFill>
                <a:latin typeface="Tahoma" pitchFamily="34" charset="0"/>
              </a:rPr>
              <a:t/>
            </a:r>
            <a:br>
              <a:rPr lang="pl-PL" b="1" dirty="0">
                <a:solidFill>
                  <a:srgbClr val="FF6600"/>
                </a:solidFill>
                <a:latin typeface="Tahoma" pitchFamily="34" charset="0"/>
              </a:rPr>
            </a:br>
            <a:r>
              <a:rPr lang="pl-PL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Wzmacnianie konkurencyjności przedsiębiorstw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071688" y="2438400"/>
            <a:ext cx="68580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>
                <a:solidFill>
                  <a:srgbClr val="000066"/>
                </a:solidFill>
                <a:latin typeface="Tahoma" pitchFamily="34" charset="0"/>
              </a:rPr>
              <a:t>bezpośrednie wsparcie inwestycyjne mikro, małych i średnich   przedsiębiorstw oraz wzmocnienia ich otoczenia instytucjonalnego</a:t>
            </a:r>
          </a:p>
          <a:p>
            <a:pPr algn="ctr">
              <a:spcBef>
                <a:spcPct val="50000"/>
              </a:spcBef>
            </a:pPr>
            <a:r>
              <a:rPr lang="pl-PL">
                <a:solidFill>
                  <a:srgbClr val="000066"/>
                </a:solidFill>
                <a:latin typeface="Tahoma" pitchFamily="34" charset="0"/>
              </a:rPr>
              <a:t>wsparcie komercjalizacji badań naukowych</a:t>
            </a:r>
          </a:p>
        </p:txBody>
      </p:sp>
      <p:pic>
        <p:nvPicPr>
          <p:cNvPr id="5127" name="Picture 6" descr="do prezentacj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3738563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 Box 5"/>
          <p:cNvSpPr txBox="1">
            <a:spLocks noChangeArrowheads="1"/>
          </p:cNvSpPr>
          <p:nvPr/>
        </p:nvSpPr>
        <p:spPr bwMode="auto">
          <a:xfrm>
            <a:off x="4800600" y="4286250"/>
            <a:ext cx="3733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pl-PL" sz="2000" b="1">
                <a:solidFill>
                  <a:srgbClr val="FF6600"/>
                </a:solidFill>
                <a:latin typeface="Tahoma" pitchFamily="34" charset="0"/>
              </a:rPr>
              <a:t>BENEFICJENCJI: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pl-PL" b="1">
                <a:solidFill>
                  <a:srgbClr val="000066"/>
                </a:solidFill>
                <a:latin typeface="Tahoma" pitchFamily="34" charset="0"/>
              </a:rPr>
              <a:t> MŚP</a:t>
            </a:r>
            <a:endParaRPr lang="pl-PL">
              <a:solidFill>
                <a:srgbClr val="000066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pl-PL">
                <a:solidFill>
                  <a:srgbClr val="000066"/>
                </a:solidFill>
                <a:latin typeface="Tahoma" pitchFamily="34" charset="0"/>
              </a:rPr>
              <a:t> Instytucje otoczenia biznesu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pl-PL">
                <a:solidFill>
                  <a:srgbClr val="000066"/>
                </a:solidFill>
                <a:latin typeface="Tahoma" pitchFamily="34" charset="0"/>
              </a:rPr>
              <a:t> Organizacje pozarządowe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pl-PL">
                <a:solidFill>
                  <a:srgbClr val="000066"/>
                </a:solidFill>
                <a:latin typeface="Tahoma" pitchFamily="34" charset="0"/>
              </a:rPr>
              <a:t> Szkoły wyższe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pl-PL">
                <a:solidFill>
                  <a:srgbClr val="000066"/>
                </a:solidFill>
                <a:latin typeface="Tahoma" pitchFamily="34" charset="0"/>
              </a:rPr>
              <a:t> Jednostki naukowe </a:t>
            </a:r>
          </a:p>
          <a:p>
            <a:pPr>
              <a:spcBef>
                <a:spcPct val="50000"/>
              </a:spcBef>
            </a:pPr>
            <a:endParaRPr lang="pl-PL">
              <a:latin typeface="Calibri" pitchFamily="34" charset="0"/>
            </a:endParaRPr>
          </a:p>
        </p:txBody>
      </p:sp>
      <p:sp>
        <p:nvSpPr>
          <p:cNvPr id="9" name="Strzałka w prawo 8"/>
          <p:cNvSpPr/>
          <p:nvPr/>
        </p:nvSpPr>
        <p:spPr>
          <a:xfrm>
            <a:off x="1500188" y="2500313"/>
            <a:ext cx="714375" cy="238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1" name="Strzałka w prawo 10"/>
          <p:cNvSpPr/>
          <p:nvPr/>
        </p:nvSpPr>
        <p:spPr>
          <a:xfrm>
            <a:off x="2357438" y="3214688"/>
            <a:ext cx="714375" cy="238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5124" name="Obraz 3" descr="nowe-do-prez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2" descr="C:\Documents and Settings\mgrega.MCP\Pulpit\mapki\aktualne mapki\MAPKI NAJAKTUALNIEJSZE\malopolska konkursy w 2008 roku - kwota dotacji na 1 mieszkańca 2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285860"/>
            <a:ext cx="7572428" cy="5228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23556" name="Obraz 3" descr="nowe-do-prez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571500" y="1639888"/>
            <a:ext cx="8001000" cy="6461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l-PL" dirty="0"/>
              <a:t>Konkursy dla mikro i małych przedsiębiorstw przeprowadzone w 2008 roku </a:t>
            </a:r>
            <a:br>
              <a:rPr lang="pl-PL" dirty="0"/>
            </a:br>
            <a:r>
              <a:rPr lang="pl-PL" dirty="0"/>
              <a:t>w ramach schematu A działania 2.1. MRPO</a:t>
            </a:r>
          </a:p>
        </p:txBody>
      </p:sp>
      <p:graphicFrame>
        <p:nvGraphicFramePr>
          <p:cNvPr id="11" name="Diagram 10"/>
          <p:cNvGraphicFramePr/>
          <p:nvPr/>
        </p:nvGraphicFramePr>
        <p:xfrm>
          <a:off x="3000364" y="2468526"/>
          <a:ext cx="5715040" cy="3810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trzałka w dół 6"/>
          <p:cNvSpPr/>
          <p:nvPr/>
        </p:nvSpPr>
        <p:spPr>
          <a:xfrm>
            <a:off x="4572000" y="4714875"/>
            <a:ext cx="428625" cy="612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Strzałka w dół 8"/>
          <p:cNvSpPr/>
          <p:nvPr/>
        </p:nvSpPr>
        <p:spPr>
          <a:xfrm>
            <a:off x="7215188" y="4714875"/>
            <a:ext cx="428625" cy="612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0" name="Strzałka w prawo 9"/>
          <p:cNvSpPr/>
          <p:nvPr/>
        </p:nvSpPr>
        <p:spPr>
          <a:xfrm>
            <a:off x="2214563" y="4214813"/>
            <a:ext cx="1571625" cy="500062"/>
          </a:xfrm>
          <a:prstGeom prst="right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2" name="Strzałka w prawo 11"/>
          <p:cNvSpPr/>
          <p:nvPr/>
        </p:nvSpPr>
        <p:spPr>
          <a:xfrm>
            <a:off x="2214563" y="5286375"/>
            <a:ext cx="1571625" cy="500063"/>
          </a:xfrm>
          <a:prstGeom prst="right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3" name="pole tekstowe 12"/>
          <p:cNvSpPr txBox="1"/>
          <p:nvPr/>
        </p:nvSpPr>
        <p:spPr>
          <a:xfrm>
            <a:off x="285750" y="4005263"/>
            <a:ext cx="2428875" cy="9239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l-PL" dirty="0"/>
              <a:t>Liczba złożonych wniosków w ramach konkursu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285750" y="5072063"/>
            <a:ext cx="2428875" cy="9239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l-PL" dirty="0"/>
              <a:t>Liczba wniosków wybranych </a:t>
            </a:r>
            <a:br>
              <a:rPr lang="pl-PL" dirty="0"/>
            </a:br>
            <a:r>
              <a:rPr lang="pl-PL" dirty="0"/>
              <a:t>do dofinansowanie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24580" name="Obraz 3" descr="nowe-do-prez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Diagram 5"/>
          <p:cNvGraphicFramePr/>
          <p:nvPr/>
        </p:nvGraphicFramePr>
        <p:xfrm>
          <a:off x="642910" y="1285860"/>
          <a:ext cx="7786742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25604" name="Obraz 3" descr="nowe-do-prez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928688" y="1643063"/>
            <a:ext cx="7429500" cy="28622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pl-PL" b="1" dirty="0">
                <a:solidFill>
                  <a:schemeClr val="tx2">
                    <a:lumMod val="75000"/>
                  </a:schemeClr>
                </a:solidFill>
              </a:rPr>
              <a:t>W wyniku  naboru wniosków dla przedsiębiorców w ramach Działanie 2.2 "Wsparcie komercjalizacji badań naukowych", Schemat B "Projekty inwestycyjne przedsiębiorstw z zakresu </a:t>
            </a:r>
            <a:r>
              <a:rPr lang="pl-PL" b="1" dirty="0" err="1">
                <a:solidFill>
                  <a:schemeClr val="tx2">
                    <a:lumMod val="75000"/>
                  </a:schemeClr>
                </a:solidFill>
              </a:rPr>
              <a:t>B+R</a:t>
            </a:r>
            <a:r>
              <a:rPr lang="pl-PL" b="1" dirty="0">
                <a:solidFill>
                  <a:schemeClr val="tx2">
                    <a:lumMod val="75000"/>
                  </a:schemeClr>
                </a:solidFill>
              </a:rPr>
              <a:t>", zakończonego 6 lutego br., do MCP wpłynęło </a:t>
            </a:r>
            <a:r>
              <a:rPr lang="pl-PL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r>
              <a:rPr lang="pl-PL" b="1" dirty="0">
                <a:solidFill>
                  <a:schemeClr val="tx2">
                    <a:lumMod val="75000"/>
                  </a:schemeClr>
                </a:solidFill>
              </a:rPr>
              <a:t> wniosków o dofinansowanie. </a:t>
            </a:r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r>
              <a:rPr lang="pl-PL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r>
              <a:rPr lang="pl-PL" b="1" dirty="0">
                <a:solidFill>
                  <a:schemeClr val="tx2">
                    <a:lumMod val="75000"/>
                  </a:schemeClr>
                </a:solidFill>
              </a:rPr>
              <a:t> wnioski o dofinansowanie przeszły pozytywnie ocenę formalną. Obecnie trwa ocena merytoryczna wniosków.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pPr algn="ctr">
              <a:defRPr/>
            </a:pPr>
            <a:endParaRPr lang="pl-PL" b="1" dirty="0">
              <a:solidFill>
                <a:schemeClr val="tx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5606" name="Picture 7" descr="do prezentacji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3288" y="3794125"/>
            <a:ext cx="166052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Obraz 6" descr="898424_7255943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88" y="4071938"/>
            <a:ext cx="3500437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26628" name="Obraz 3" descr="nowe-do-prez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428625" y="1285875"/>
            <a:ext cx="8286750" cy="9239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W celu dotarcia do jak największej liczby swoich potencjalnych beneficjentów MCP realizuje </a:t>
            </a:r>
            <a:r>
              <a:rPr lang="pl-PL" b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działania informacyjno - 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promocyjne, organizuje bezpłatne szkolenia oraz prowadzi Punkt Konsultacyjny.</a:t>
            </a:r>
            <a:r>
              <a:rPr lang="pl-PL" dirty="0"/>
              <a:t> </a:t>
            </a:r>
            <a:endParaRPr lang="pl-PL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6630" name="Obraz 7" descr="szkolenie kraków 12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863" y="2714625"/>
            <a:ext cx="289401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Obraz 23" descr="IMG_390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5" y="2857500"/>
            <a:ext cx="2643188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e tekstowe 10"/>
          <p:cNvSpPr txBox="1"/>
          <p:nvPr/>
        </p:nvSpPr>
        <p:spPr>
          <a:xfrm>
            <a:off x="642938" y="2286000"/>
            <a:ext cx="7858125" cy="646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l-PL" dirty="0"/>
              <a:t>Od czerwca 2008 roku MCP przeszkoliło łącznie prawie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2000</a:t>
            </a:r>
            <a:r>
              <a:rPr lang="pl-PL" dirty="0"/>
              <a:t> potencjalnych beneficjentów i udzieliło prawie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1000</a:t>
            </a:r>
            <a:r>
              <a:rPr lang="pl-PL" dirty="0"/>
              <a:t> konsultacji w Punkcie Konsultacyjnym. </a:t>
            </a:r>
          </a:p>
        </p:txBody>
      </p:sp>
      <p:pic>
        <p:nvPicPr>
          <p:cNvPr id="26633" name="Obraz 11" descr="szkolenie wileiczka 00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63" y="2928938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Obraz 4" descr="nowy targ fotomontaż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313" y="4510088"/>
            <a:ext cx="19462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Obraz 15" descr="plaka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43372" y="4429132"/>
            <a:ext cx="1571636" cy="2190370"/>
          </a:xfrm>
          <a:prstGeom prst="rect">
            <a:avLst/>
          </a:prstGeom>
          <a:effectLst>
            <a:innerShdw blurRad="520700" dir="15600000">
              <a:prstClr val="black">
                <a:alpha val="62000"/>
              </a:prstClr>
            </a:innerShdw>
          </a:effectLst>
        </p:spPr>
      </p:pic>
      <p:pic>
        <p:nvPicPr>
          <p:cNvPr id="26636" name="Obraz 16" descr="ulotka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57938" y="4433888"/>
            <a:ext cx="2000250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27652" name="Obraz 3" descr="nowe-do-prez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428625" y="1857375"/>
            <a:ext cx="8286750" cy="17541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MCP, aby złagodzić skutki kryzysu gospodarczego postanowiło zintensyfikować działania wspierające przedsiębiorców i dlatego zaplanowało przeprowadzenie w roku 2009 aż </a:t>
            </a:r>
            <a:r>
              <a:rPr lang="pl-PL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7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konkursów </a:t>
            </a:r>
            <a:br>
              <a:rPr lang="pl-PL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o dofinansowanie projektów z zakresu rozwoju przedsiębiorczości </a:t>
            </a:r>
            <a:br>
              <a:rPr lang="pl-PL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w ramach II osi priorytetowej MRPO. </a:t>
            </a:r>
          </a:p>
          <a:p>
            <a:pPr algn="ctr">
              <a:defRPr/>
            </a:pPr>
            <a:endParaRPr lang="pl-PL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7654" name="Picture 9" descr="C:\Documents and Settings\Madzia\Pulpit\fotka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4579938"/>
            <a:ext cx="2895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C:\Documents and Settings\Madzia\Pulpit\fotka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86075" y="4357688"/>
            <a:ext cx="2971800" cy="195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6" descr="C:\Documents and Settings\Madzia\Pulpit\fotk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3113" y="4071938"/>
            <a:ext cx="29337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28676" name="Obraz 3" descr="nowe-do-prez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714375" y="1320800"/>
          <a:ext cx="7786688" cy="5249549"/>
        </p:xfrm>
        <a:graphic>
          <a:graphicData uri="http://schemas.openxmlformats.org/drawingml/2006/table">
            <a:tbl>
              <a:tblPr/>
              <a:tblGrid>
                <a:gridCol w="2111375"/>
                <a:gridCol w="1285875"/>
                <a:gridCol w="1285875"/>
                <a:gridCol w="909638"/>
                <a:gridCol w="1025525"/>
                <a:gridCol w="1168400"/>
              </a:tblGrid>
              <a:tr h="309563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Tabela. TERMINY KONKURSÓW, KTÓRE ZOSTANĄ OGŁOSZONE W ROKU 2009 </a:t>
                      </a:r>
                      <a:endParaRPr kumimoji="0" lang="pl-PL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93" marR="4129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095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Działanie/Schemat</a:t>
                      </a: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93" marR="4129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Środki przeznaczone na podpisanie umów w ramach konkursów ogłoszonych w danym roku*</a:t>
                      </a: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93" marR="4129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Data ogłoszenia naboru </a:t>
                      </a: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93" marR="4129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Data rozpoczęcia naboru </a:t>
                      </a: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93" marR="4129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Data zakończenia naboru </a:t>
                      </a: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93" marR="4129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4448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w EURO</a:t>
                      </a:r>
                      <a:b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</a:b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(BP + EFRR)</a:t>
                      </a: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93" marR="4129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% alokacji</a:t>
                      </a: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93" marR="4129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20663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Działanie 2.1 Rozwój i podniesienie konkurencyjnośi przedsiębiorstw</a:t>
                      </a: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93" marR="4129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mikroprzedsiębiorstwa</a:t>
                      </a: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93" marR="4129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7 000 000,00</a:t>
                      </a: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93" marR="4129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17%</a:t>
                      </a: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93" marR="4129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08.09</a:t>
                      </a: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93" marR="4129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09.09</a:t>
                      </a: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93" marR="4129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10.09</a:t>
                      </a: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93" marR="4129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małe przedsiębiorstwa</a:t>
                      </a: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93" marR="4129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10 000 000,00</a:t>
                      </a: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93" marR="4129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17%</a:t>
                      </a: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93" marR="4129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02.09</a:t>
                      </a: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93" marR="4129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03.09</a:t>
                      </a: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93" marR="4129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04.09</a:t>
                      </a: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93" marR="4129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średnie przedsiębiorstwa</a:t>
                      </a: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93" marR="4129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14 951 748,83</a:t>
                      </a: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93" marR="4129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50%</a:t>
                      </a: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93" marR="4129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04.09</a:t>
                      </a: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93" marR="4129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05.09</a:t>
                      </a: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93" marR="4129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05.09</a:t>
                      </a: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93" marR="4129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760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Schemat B Wspólne przedsięwzięcia i tworzenie powiązań kooperacyjnych pomiędzy przedsiębiorstwami, w tym tworzenie klastrów</a:t>
                      </a: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93" marR="4129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4 538 796,70</a:t>
                      </a: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93" marR="4129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40%</a:t>
                      </a: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93" marR="4129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06.09</a:t>
                      </a:r>
                      <a:endParaRPr kumimoji="0" lang="pl-PL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93" marR="4129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06.09</a:t>
                      </a: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93" marR="4129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07.09</a:t>
                      </a: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93" marR="4129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Schemat C Dotacje dla instytucji otoczenia biznesu</a:t>
                      </a: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93" marR="4129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6 808 195,06</a:t>
                      </a: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93" marR="4129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60%</a:t>
                      </a: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93" marR="4129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07.09**</a:t>
                      </a: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93" marR="4129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07.09</a:t>
                      </a: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93" marR="4129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08.09/09.09</a:t>
                      </a: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93" marR="4129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Schemat D Wsparcie funduszy zwrotnych przenaczonych dla przedsiębiorstw</a:t>
                      </a: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93" marR="41293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10 000 000,00</a:t>
                      </a: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93" marR="4129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100%</a:t>
                      </a: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93" marR="4129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09.09**</a:t>
                      </a: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93" marR="4129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10.09</a:t>
                      </a: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93" marR="4129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11.09</a:t>
                      </a: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93" marR="4129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20663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Działanie 2.2 Wsparcie komercjalizacji badań naukowych</a:t>
                      </a: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93" marR="4129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Schemat A Projekty badawcze</a:t>
                      </a: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93" marR="4129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</a:t>
                      </a: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93" marR="4129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</a:t>
                      </a: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93" marR="4129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</a:t>
                      </a: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93" marR="4129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</a:t>
                      </a: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93" marR="4129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</a:t>
                      </a: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93" marR="4129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Schemat B Projekty inwestycyjne przedsiębiorstw z zakresu B+R</a:t>
                      </a: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93" marR="4129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   9 059 515,00    </a:t>
                      </a: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93" marR="4129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70%</a:t>
                      </a: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93" marR="4129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12.09</a:t>
                      </a: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93" marR="4129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01.10</a:t>
                      </a: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93" marR="4129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2013</a:t>
                      </a: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93" marR="4129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12725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* - kwota w zł zostanie podana w ogłoszeniu o naborze wniosków i wynikać będzie z obowiązującego kursu Euro</a:t>
                      </a: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93" marR="41293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1293" marR="41293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** - przewidywane terminy naboru wniosków, które uzależnione są m.in. od zatwierdzenia regulacji dotyczących przyznawanie pomocy publicznej</a:t>
                      </a: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93" marR="41293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73050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** - przewidywane terminy naboru wniosków, które uzależnione są m.in. od zatwierdzenia regulacji dotyczących przyznawanie pomocy publicznej</a:t>
                      </a:r>
                      <a:endParaRPr kumimoji="0" lang="pl-PL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93" marR="41293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29699" name="Picture 3" descr="Tło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827088" y="1773238"/>
            <a:ext cx="7561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l-PL" b="1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95288" y="1484313"/>
            <a:ext cx="83534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l-PL" sz="1000" i="1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>
          <a:xfrm>
            <a:off x="500063" y="1428750"/>
            <a:ext cx="8358187" cy="43576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pl-PL" sz="20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Małopolski program stypendialny dla uczniów szczególnie uzdolnionych</a:t>
            </a:r>
          </a:p>
          <a:p>
            <a:pPr algn="just">
              <a:defRPr/>
            </a:pPr>
            <a:endParaRPr lang="pl-PL" sz="2000" b="1" dirty="0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defRPr/>
            </a:pPr>
            <a:r>
              <a:rPr lang="pl-PL" sz="20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Okres realizacji projektu</a:t>
            </a:r>
            <a:r>
              <a:rPr lang="pl-PL" sz="20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pl-PL" sz="20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l-PL" sz="20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01.06.2008-31.12.2015</a:t>
            </a:r>
          </a:p>
          <a:p>
            <a:pPr algn="just">
              <a:defRPr/>
            </a:pPr>
            <a:endParaRPr lang="pl-PL" sz="2000" b="1" dirty="0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defRPr/>
            </a:pPr>
            <a:r>
              <a:rPr lang="pl-PL" sz="20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Ilość środków przeznaczonych na stypendia </a:t>
            </a:r>
            <a:r>
              <a:rPr lang="pl-PL" sz="20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w okresie realizacji projektu: 18 900 000 zł brutto</a:t>
            </a:r>
          </a:p>
          <a:p>
            <a:pPr algn="just">
              <a:defRPr/>
            </a:pPr>
            <a:endParaRPr lang="pl-PL" sz="2000" b="1" dirty="0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defRPr/>
            </a:pPr>
            <a:r>
              <a:rPr lang="pl-PL" sz="20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Łączna liczba stypendiów do przyznania </a:t>
            </a:r>
            <a:r>
              <a:rPr lang="pl-PL" sz="20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(2008-2015):3150</a:t>
            </a:r>
          </a:p>
          <a:p>
            <a:pPr algn="just">
              <a:defRPr/>
            </a:pPr>
            <a:endParaRPr lang="pl-PL" sz="2000" b="1" dirty="0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defRPr/>
            </a:pPr>
            <a:r>
              <a:rPr lang="pl-PL" sz="20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Liczba stypendiów do przyznania rocznie</a:t>
            </a:r>
            <a:r>
              <a:rPr lang="pl-PL" sz="20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: 450</a:t>
            </a:r>
          </a:p>
          <a:p>
            <a:pPr algn="just">
              <a:defRPr/>
            </a:pPr>
            <a:endParaRPr lang="pl-PL" sz="2000" b="1" dirty="0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defRPr/>
            </a:pPr>
            <a:r>
              <a:rPr lang="pl-PL" sz="20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Stypendium </a:t>
            </a:r>
            <a:r>
              <a:rPr lang="pl-PL" sz="20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w wysokości</a:t>
            </a:r>
            <a:r>
              <a:rPr lang="pl-PL" sz="20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500 zł </a:t>
            </a:r>
            <a:r>
              <a:rPr lang="pl-PL" sz="20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brutto</a:t>
            </a:r>
            <a:r>
              <a:rPr lang="pl-PL" sz="20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miesięcznie </a:t>
            </a:r>
            <a:r>
              <a:rPr lang="pl-PL" sz="20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dla każdego ucznia przyznawane na okres 12 miesięcy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30723" name="Picture 3" descr="Tło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827088" y="1773238"/>
            <a:ext cx="7561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l-PL" b="1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95288" y="1484313"/>
            <a:ext cx="83534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l-PL" sz="1000" i="1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>
          <a:xfrm>
            <a:off x="500063" y="1428750"/>
            <a:ext cx="8358187" cy="43576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pl-PL" sz="20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Małopolski program stypendialny dla uczniów szczególnie uzdolnionych</a:t>
            </a:r>
          </a:p>
          <a:p>
            <a:pPr>
              <a:defRPr/>
            </a:pPr>
            <a:endParaRPr lang="pl-PL" sz="2000" dirty="0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pl-PL" sz="20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W trwającym w okresie 15.09.2008 – 13.10.2008 roku pierwszym naborze</a:t>
            </a:r>
            <a:r>
              <a:rPr lang="pl-PL" sz="20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zarejestrowano 950 wniosków</a:t>
            </a:r>
            <a:r>
              <a:rPr lang="pl-PL" sz="20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>
              <a:defRPr/>
            </a:pPr>
            <a:endParaRPr lang="pl-PL" sz="2000" dirty="0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endParaRPr lang="pl-PL" sz="2000" b="1" dirty="0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pl-PL" sz="20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Przyznano</a:t>
            </a:r>
            <a:r>
              <a:rPr lang="pl-PL" sz="20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l-PL" sz="20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450 stypendiów </a:t>
            </a:r>
            <a:r>
              <a:rPr lang="pl-PL" sz="20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w następujących proporcjach:</a:t>
            </a:r>
          </a:p>
          <a:p>
            <a:pPr>
              <a:defRPr/>
            </a:pPr>
            <a:endParaRPr lang="pl-PL" sz="2000" dirty="0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defRPr/>
            </a:pPr>
            <a:r>
              <a:rPr lang="pl-PL" sz="20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	               60%				            40%</a:t>
            </a:r>
          </a:p>
          <a:p>
            <a:pPr algn="ctr">
              <a:defRPr/>
            </a:pPr>
            <a:r>
              <a:rPr lang="pl-PL" sz="20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uczniowie szkół </a:t>
            </a:r>
            <a:r>
              <a:rPr lang="pl-PL" sz="2000" dirty="0" err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ponadgimnazjalnych</a:t>
            </a:r>
            <a:r>
              <a:rPr lang="pl-PL" sz="20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	uczniowie szkół gimnazjalnych</a:t>
            </a:r>
          </a:p>
          <a:p>
            <a:pPr algn="ctr">
              <a:defRPr/>
            </a:pPr>
            <a:r>
              <a:rPr lang="pl-PL" sz="20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    270 stypendiów</a:t>
            </a:r>
            <a:r>
              <a:rPr lang="pl-PL" sz="20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			</a:t>
            </a:r>
            <a:r>
              <a:rPr lang="pl-PL" sz="20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180 stypendiów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31747" name="Picture 3" descr="Tło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827088" y="1773238"/>
            <a:ext cx="7561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l-PL" b="1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95288" y="1484313"/>
            <a:ext cx="83534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l-PL" sz="1000" i="1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>
          <a:xfrm>
            <a:off x="500063" y="1428750"/>
            <a:ext cx="8358187" cy="435768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pl-PL" sz="2000" b="1" i="1" dirty="0" err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Doctus</a:t>
            </a:r>
            <a:r>
              <a:rPr lang="pl-PL" sz="2000" b="1" i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– Małopolski fundusz stypendialny dla doktorantów</a:t>
            </a:r>
            <a:endParaRPr lang="pl-PL" sz="2000" b="1" dirty="0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defRPr/>
            </a:pPr>
            <a:endParaRPr lang="pl-PL" sz="2000" b="1" dirty="0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defRPr/>
            </a:pPr>
            <a:r>
              <a:rPr lang="pl-PL" sz="20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Cel projektu: </a:t>
            </a:r>
            <a:r>
              <a:rPr lang="pl-PL" sz="20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Wspieranie prac naukowych uczestników studiów  doktoranckich prowadzonych przez jednostkę naukową na terenie Unii Europejskiej, kształcących się w dziedzinie nauki uznanej za szczególnie istotną dla regionu tj. zgodą z Regionalną Strategią Innowacji Województwa Małopolskiego (RSI). </a:t>
            </a:r>
          </a:p>
          <a:p>
            <a:pPr algn="just">
              <a:defRPr/>
            </a:pPr>
            <a:endParaRPr lang="pl-PL" sz="2000" b="1" dirty="0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defRPr/>
            </a:pPr>
            <a:r>
              <a:rPr lang="pl-PL" sz="20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Okres realizacji projektu</a:t>
            </a:r>
            <a:r>
              <a:rPr lang="pl-PL" sz="20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pl-PL" sz="20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l-PL" sz="20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01.06.2008-31.12.2015.</a:t>
            </a:r>
          </a:p>
          <a:p>
            <a:pPr algn="just">
              <a:defRPr/>
            </a:pPr>
            <a:r>
              <a:rPr lang="pl-PL" sz="20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Ilość środków przeznaczonych na stypendia </a:t>
            </a:r>
            <a:r>
              <a:rPr lang="pl-PL" sz="20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w okresie realizacji projektu: 31 500 000 zł brutto.</a:t>
            </a:r>
          </a:p>
          <a:p>
            <a:pPr algn="just">
              <a:defRPr/>
            </a:pPr>
            <a:r>
              <a:rPr lang="pl-PL" sz="20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Łączna liczba stypendiów do przyznania </a:t>
            </a:r>
            <a:r>
              <a:rPr lang="pl-PL" sz="20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(w latach 2008-2015): 350.</a:t>
            </a:r>
            <a:endParaRPr lang="pl-PL" sz="2000" b="1" dirty="0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defRPr/>
            </a:pPr>
            <a:r>
              <a:rPr lang="pl-PL" sz="20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Liczba stypendiów do przyznania rocznie</a:t>
            </a:r>
            <a:r>
              <a:rPr lang="pl-PL" sz="20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: 70.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6148" name="Obraz 3" descr="nowe-do-prez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101600" y="142875"/>
          <a:ext cx="8899525" cy="6575427"/>
        </p:xfrm>
        <a:graphic>
          <a:graphicData uri="http://schemas.openxmlformats.org/drawingml/2006/table">
            <a:tbl>
              <a:tblPr/>
              <a:tblGrid>
                <a:gridCol w="4900613"/>
                <a:gridCol w="2551112"/>
                <a:gridCol w="1447800"/>
              </a:tblGrid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II Oś Priorytetowa MRPO - GOSPODARKA REGIONALNEJ SZANSY</a:t>
                      </a: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9459" marR="69459" marT="617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BENEFICJENCI </a:t>
                      </a:r>
                      <a:endParaRPr kumimoji="0" lang="pl-PL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9459" marR="69459" marT="617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160, 7 mln euro</a:t>
                      </a:r>
                      <a:endParaRPr kumimoji="0" lang="pl-PL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3556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Działanie 2.1 Rozwój i podniesienie konkurencyjności przedsiębiorstw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9459" marR="69459" marT="617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139,7 mln euro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Schemat A: Bezpośrednie wsparcie inwestycji w  MŚP</a:t>
                      </a: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9459" marR="69459" marT="617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mikro, małe i średnie przedsiębiorstwa 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9459" marR="69459" marT="617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110,5 mln euro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177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Schemat B: Wspólne przedsięwzięcia </a:t>
                      </a:r>
                      <a:b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 tworzenie powiązań kooperacyjnych pomiędzy przedsiębiorstwami, </a:t>
                      </a:r>
                      <a:b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w tym tworzenie klastrów</a:t>
                      </a: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9459" marR="69459" marT="617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 mikro, małe i średnie przedsiębiorstwa</a:t>
                      </a: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prowadzące powiązania kooperacyjne</a:t>
                      </a: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 szkoły wyższe.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 organizacje pozarządowe.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 instytucje otoczenia biznesu. </a:t>
                      </a:r>
                    </a:p>
                  </a:txBody>
                  <a:tcPr marL="69459" marR="69459" marT="617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19,2 mln euro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Schemat C: Dotacje dla Instytucji Otoczenia Biznesu</a:t>
                      </a: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9459" marR="69459" marT="617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Times New Roman" pitchFamily="18" charset="0"/>
                        <a:buNone/>
                        <a:tabLst>
                          <a:tab pos="457200" algn="l"/>
                        </a:tabLst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 instytucje otoczenia biznesu </a:t>
                      </a:r>
                    </a:p>
                  </a:txBody>
                  <a:tcPr marL="69459" marR="69459" marT="617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Schemat D: Wsparcie funduszy zwrotnych, przeznaczonych dla przedsiębiorstw</a:t>
                      </a: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9459" marR="69459" marT="617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10 mln euro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524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Działanie 2.2 Wsparcie komercjalizacji badań naukowych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9459" marR="69459" marT="617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21 mln euro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162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Schemat A: Projekty badawcze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9459" marR="69459" marT="617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 mikro, małe i średnie przedsiębiorstwa  </a:t>
                      </a: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 jednostki naukowe.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 szkoły wyższe.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 organizacje pozarządowe. </a:t>
                      </a:r>
                    </a:p>
                  </a:txBody>
                  <a:tcPr marL="69459" marR="69459" marT="617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21 mln euro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Schemat B: Projekty inwestycyjne przedsiębiorstw z zakresu B+R 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9459" marR="69459" marT="617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mikro, małe i średnie przedsiębiorstwa</a:t>
                      </a: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9459" marR="69459" marT="6174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32771" name="Picture 3" descr="Tło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827088" y="1773238"/>
            <a:ext cx="7561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l-PL" b="1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95288" y="1484313"/>
            <a:ext cx="83534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l-PL" sz="1000" i="1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>
          <a:xfrm>
            <a:off x="500063" y="1428750"/>
            <a:ext cx="8358187" cy="435768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pl-PL" sz="2000" b="1" i="1" dirty="0" err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Doctus</a:t>
            </a:r>
            <a:r>
              <a:rPr lang="pl-PL" sz="2000" b="1" i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– Małopolski fundusz stypendialny dla doktorantów</a:t>
            </a:r>
            <a:endParaRPr lang="pl-PL" sz="2000" b="1" dirty="0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defRPr/>
            </a:pPr>
            <a:endParaRPr lang="pl-PL" sz="2000" dirty="0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defRPr/>
            </a:pPr>
            <a:r>
              <a:rPr lang="pl-PL" sz="20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Stypendium </a:t>
            </a:r>
            <a:r>
              <a:rPr lang="pl-PL" sz="20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w wysokości</a:t>
            </a:r>
            <a:r>
              <a:rPr lang="pl-PL" sz="20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3000 zł </a:t>
            </a:r>
            <a:r>
              <a:rPr lang="pl-PL" sz="20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brutto</a:t>
            </a:r>
            <a:r>
              <a:rPr lang="pl-PL" sz="20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miesięcznie </a:t>
            </a:r>
            <a:r>
              <a:rPr lang="pl-PL" sz="20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dla każdego doktoranta przyznawane jest na okres 3 lat przez 10 miesięcy w roku.</a:t>
            </a:r>
          </a:p>
          <a:p>
            <a:pPr algn="just">
              <a:defRPr/>
            </a:pPr>
            <a:endParaRPr lang="pl-PL" sz="2000" dirty="0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defRPr/>
            </a:pPr>
            <a:r>
              <a:rPr lang="pl-PL" sz="20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W trwającym w okresie 1.12.2008 – 12.01.2009 roku w pierwszym naborze</a:t>
            </a:r>
            <a:r>
              <a:rPr lang="pl-PL" sz="20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zarejestrowano 103 wnioski</a:t>
            </a:r>
            <a:r>
              <a:rPr lang="pl-PL" sz="20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 algn="just">
              <a:defRPr/>
            </a:pPr>
            <a:endParaRPr lang="pl-PL" sz="2000" dirty="0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pl-PL" sz="20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Obecnie trwa ocena merytoryczna projektów. </a:t>
            </a:r>
          </a:p>
          <a:p>
            <a:pPr algn="ctr">
              <a:defRPr/>
            </a:pPr>
            <a:endParaRPr lang="pl-PL" sz="2000" dirty="0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endParaRPr lang="pl-PL" sz="2000" dirty="0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pl-PL" sz="20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Termin ogłoszenia wyników: </a:t>
            </a:r>
            <a:r>
              <a:rPr lang="pl-PL" sz="20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kwiecień 2009.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33796" name="Obraz 3" descr="nowe-do-prez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Text Box 1029"/>
          <p:cNvSpPr txBox="1">
            <a:spLocks noChangeArrowheads="1"/>
          </p:cNvSpPr>
          <p:nvPr/>
        </p:nvSpPr>
        <p:spPr bwMode="auto">
          <a:xfrm>
            <a:off x="1000125" y="2711450"/>
            <a:ext cx="72866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l-PL" sz="3600" b="1" dirty="0">
                <a:solidFill>
                  <a:srgbClr val="000066"/>
                </a:solidFill>
                <a:latin typeface="Tahoma" pitchFamily="34" charset="0"/>
              </a:rPr>
              <a:t>DZIĘKUJĘ ZA UWAGĘ</a:t>
            </a:r>
          </a:p>
        </p:txBody>
      </p:sp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2286000" y="5002213"/>
            <a:ext cx="60198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l-PL">
                <a:latin typeface="Tahoma" pitchFamily="34" charset="0"/>
                <a:cs typeface="Tahoma" pitchFamily="34" charset="0"/>
              </a:rPr>
              <a:t>Rafał Solecki</a:t>
            </a:r>
          </a:p>
          <a:p>
            <a:pPr algn="r">
              <a:spcBef>
                <a:spcPct val="50000"/>
              </a:spcBef>
            </a:pPr>
            <a:r>
              <a:rPr lang="pl-PL" b="1">
                <a:latin typeface="Tahoma" pitchFamily="34" charset="0"/>
                <a:cs typeface="Tahoma" pitchFamily="34" charset="0"/>
              </a:rPr>
              <a:t>Dyrektor MCP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7172" name="Obraz 3" descr="nowe-do-prez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642938" y="1628775"/>
            <a:ext cx="7924800" cy="442913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300" b="1">
                <a:solidFill>
                  <a:srgbClr val="FF6600"/>
                </a:solidFill>
                <a:latin typeface="Calibri" pitchFamily="34" charset="0"/>
              </a:rPr>
              <a:t>Definicja MŚP</a:t>
            </a:r>
          </a:p>
        </p:txBody>
      </p:sp>
      <p:graphicFrame>
        <p:nvGraphicFramePr>
          <p:cNvPr id="6" name="Group 42"/>
          <p:cNvGraphicFramePr>
            <a:graphicFrameLocks noGrp="1"/>
          </p:cNvGraphicFramePr>
          <p:nvPr/>
        </p:nvGraphicFramePr>
        <p:xfrm>
          <a:off x="304800" y="2344738"/>
          <a:ext cx="8534400" cy="2655571"/>
        </p:xfrm>
        <a:graphic>
          <a:graphicData uri="http://schemas.openxmlformats.org/drawingml/2006/table">
            <a:tbl>
              <a:tblPr/>
              <a:tblGrid>
                <a:gridCol w="2192338"/>
                <a:gridCol w="2416175"/>
                <a:gridCol w="1922462"/>
                <a:gridCol w="2003425"/>
              </a:tblGrid>
              <a:tr h="836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Kategoria przedsiębiorstwa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Liczba osób zatrudnionych (roczne jednostki robocze)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Roczny obrót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Całkowity bilans roczny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Mikro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&lt; 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2 mln euro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2 mln euro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Małe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&lt; 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10 mln euro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10 mln euro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Średnie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&lt; 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50 mln euro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</a:rPr>
                        <a:t>43 mln euro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01" name="pole tekstowe 8"/>
          <p:cNvSpPr txBox="1">
            <a:spLocks noChangeArrowheads="1"/>
          </p:cNvSpPr>
          <p:nvPr/>
        </p:nvSpPr>
        <p:spPr bwMode="auto">
          <a:xfrm>
            <a:off x="152400" y="5143500"/>
            <a:ext cx="8763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 b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Podstawę sposobu kwalifikowania przedsiębiorstwa stanowi zamknięty rok obrachunkowy.  Zmiana statusu przedsiębiorstwa następuje, gdy na ostatni dzień bilansu przekroczy lub spadnie ono poniżej progu zatrudnienia lub pułapu finansowego </a:t>
            </a:r>
            <a:r>
              <a:rPr lang="pl-PL" sz="1600" b="1" u="sng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i zjawisko to powtórzy się w ciągu dwóch kolejnych lat.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8196" name="Obraz 3" descr="nowe-do-prez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1029"/>
          <p:cNvSpPr txBox="1">
            <a:spLocks noChangeArrowheads="1"/>
          </p:cNvSpPr>
          <p:nvPr/>
        </p:nvSpPr>
        <p:spPr bwMode="auto">
          <a:xfrm>
            <a:off x="457200" y="1357313"/>
            <a:ext cx="8077200" cy="51371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pl-PL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Działanie 2.1 Rozwój i podniesienie konkurencyjności przedsiębiorstw</a:t>
            </a:r>
            <a:r>
              <a:rPr lang="pl-PL" sz="2000" b="1" dirty="0">
                <a:solidFill>
                  <a:srgbClr val="000066"/>
                </a:solidFill>
                <a:latin typeface="Tahoma" pitchFamily="34" charset="0"/>
              </a:rPr>
              <a:t/>
            </a:r>
            <a:br>
              <a:rPr lang="pl-PL" sz="2000" b="1" dirty="0">
                <a:solidFill>
                  <a:srgbClr val="000066"/>
                </a:solidFill>
                <a:latin typeface="Tahoma" pitchFamily="34" charset="0"/>
              </a:rPr>
            </a:br>
            <a:endParaRPr lang="pl-PL" sz="2000" b="1" dirty="0">
              <a:solidFill>
                <a:srgbClr val="000066"/>
              </a:solidFill>
              <a:latin typeface="Tahoma" pitchFamily="34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pl-PL" sz="2000" b="1" dirty="0">
                <a:solidFill>
                  <a:srgbClr val="000066"/>
                </a:solidFill>
                <a:latin typeface="Tahoma" pitchFamily="34" charset="0"/>
              </a:rPr>
              <a:t>Schemat A: Bezpośrednie wsparcie inwestycji w MŚP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pl-PL" sz="2000" dirty="0">
                <a:solidFill>
                  <a:srgbClr val="000066"/>
                </a:solidFill>
                <a:latin typeface="Tahoma" pitchFamily="34" charset="0"/>
              </a:rPr>
              <a:t> projekty inwestycyjne poprawiające konkurencyjność przedsiębiorstwa,  związane z unowocześnieniem sposobu działania.</a:t>
            </a:r>
            <a:endParaRPr lang="pl-PL" b="1" dirty="0">
              <a:solidFill>
                <a:srgbClr val="FF6600"/>
              </a:solidFill>
              <a:latin typeface="Tahoma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pl-PL" b="1" dirty="0">
                <a:solidFill>
                  <a:srgbClr val="FF6600"/>
                </a:solidFill>
                <a:latin typeface="Tahoma" pitchFamily="34" charset="0"/>
              </a:rPr>
              <a:t>WYSOKOŚĆ WSPARCIA</a:t>
            </a:r>
          </a:p>
          <a:p>
            <a:pPr lvl="1">
              <a:spcBef>
                <a:spcPct val="20000"/>
              </a:spcBef>
              <a:spcAft>
                <a:spcPct val="10000"/>
              </a:spcAft>
              <a:buFontTx/>
              <a:buChar char="•"/>
              <a:defRPr/>
            </a:pPr>
            <a:r>
              <a:rPr lang="pl-PL" dirty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pl-PL" dirty="0" err="1">
                <a:solidFill>
                  <a:srgbClr val="000066"/>
                </a:solidFill>
                <a:latin typeface="Tahoma" pitchFamily="34" charset="0"/>
              </a:rPr>
              <a:t>mikroprzedsiębiorstwa</a:t>
            </a:r>
            <a:r>
              <a:rPr lang="pl-PL" dirty="0">
                <a:solidFill>
                  <a:srgbClr val="000066"/>
                </a:solidFill>
                <a:latin typeface="Tahoma" pitchFamily="34" charset="0"/>
              </a:rPr>
              <a:t>: 20 tys.-200 tys. zł</a:t>
            </a:r>
          </a:p>
          <a:p>
            <a:pPr lvl="1">
              <a:spcBef>
                <a:spcPct val="20000"/>
              </a:spcBef>
              <a:spcAft>
                <a:spcPct val="10000"/>
              </a:spcAft>
              <a:buFontTx/>
              <a:buChar char="•"/>
              <a:defRPr/>
            </a:pPr>
            <a:r>
              <a:rPr lang="pl-PL" dirty="0">
                <a:solidFill>
                  <a:srgbClr val="000066"/>
                </a:solidFill>
                <a:latin typeface="Tahoma" pitchFamily="34" charset="0"/>
              </a:rPr>
              <a:t> małe przedsiębiorstwa: 100 tys.-1 mln zł</a:t>
            </a:r>
          </a:p>
          <a:p>
            <a:pPr lvl="1">
              <a:spcBef>
                <a:spcPct val="20000"/>
              </a:spcBef>
              <a:spcAft>
                <a:spcPct val="10000"/>
              </a:spcAft>
              <a:buFontTx/>
              <a:buChar char="•"/>
              <a:defRPr/>
            </a:pPr>
            <a:r>
              <a:rPr lang="pl-PL" dirty="0">
                <a:solidFill>
                  <a:srgbClr val="000066"/>
                </a:solidFill>
                <a:latin typeface="Tahoma" pitchFamily="34" charset="0"/>
              </a:rPr>
              <a:t> średnie przedsiębiorstwa: 200 tys.-2 mln zł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pl-PL" b="1" dirty="0">
                <a:solidFill>
                  <a:srgbClr val="FF6600"/>
                </a:solidFill>
                <a:latin typeface="Tahoma" pitchFamily="34" charset="0"/>
              </a:rPr>
              <a:t>MAKSYMALNY UDZIAŁ ŚRODKÓW UE</a:t>
            </a:r>
          </a:p>
          <a:p>
            <a:pPr lvl="1">
              <a:spcBef>
                <a:spcPct val="20000"/>
              </a:spcBef>
              <a:spcAft>
                <a:spcPct val="10000"/>
              </a:spcAft>
              <a:buFontTx/>
              <a:buChar char="•"/>
              <a:defRPr/>
            </a:pPr>
            <a:r>
              <a:rPr lang="pl-PL" dirty="0">
                <a:solidFill>
                  <a:srgbClr val="000066"/>
                </a:solidFill>
                <a:latin typeface="Tahoma" pitchFamily="34" charset="0"/>
              </a:rPr>
              <a:t> 30% średnie przedsiębiorstwa </a:t>
            </a:r>
          </a:p>
          <a:p>
            <a:pPr lvl="1">
              <a:spcBef>
                <a:spcPct val="20000"/>
              </a:spcBef>
              <a:spcAft>
                <a:spcPct val="10000"/>
              </a:spcAft>
              <a:buFontTx/>
              <a:buChar char="•"/>
              <a:defRPr/>
            </a:pPr>
            <a:r>
              <a:rPr lang="pl-PL" dirty="0">
                <a:solidFill>
                  <a:srgbClr val="000066"/>
                </a:solidFill>
                <a:latin typeface="Tahoma" pitchFamily="34" charset="0"/>
              </a:rPr>
              <a:t> 40 % małe i </a:t>
            </a:r>
            <a:r>
              <a:rPr lang="pl-PL" dirty="0" err="1">
                <a:solidFill>
                  <a:srgbClr val="000066"/>
                </a:solidFill>
                <a:latin typeface="Tahoma" pitchFamily="34" charset="0"/>
              </a:rPr>
              <a:t>mikroprzedsiębiorstwa</a:t>
            </a:r>
            <a:r>
              <a:rPr lang="pl-PL" dirty="0">
                <a:solidFill>
                  <a:srgbClr val="000066"/>
                </a:solidFill>
                <a:latin typeface="Tahoma" pitchFamily="34" charset="0"/>
              </a:rPr>
              <a:t> </a:t>
            </a:r>
          </a:p>
          <a:p>
            <a:pPr lvl="1">
              <a:spcBef>
                <a:spcPct val="20000"/>
              </a:spcBef>
              <a:spcAft>
                <a:spcPct val="10000"/>
              </a:spcAft>
              <a:buFontTx/>
              <a:buChar char="•"/>
              <a:defRPr/>
            </a:pPr>
            <a:r>
              <a:rPr lang="pl-PL" dirty="0">
                <a:solidFill>
                  <a:srgbClr val="000066"/>
                </a:solidFill>
                <a:latin typeface="Tahoma" pitchFamily="34" charset="0"/>
              </a:rPr>
              <a:t> dodatkowe 5 punktów procentowych dla obszaru  o wskaźniku przedsiębiorczości mniejszym niż 75 % średniej wojewódzkiej</a:t>
            </a:r>
          </a:p>
        </p:txBody>
      </p:sp>
      <p:pic>
        <p:nvPicPr>
          <p:cNvPr id="8198" name="Picture 1030" descr="do prezentacji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2625" y="3630613"/>
            <a:ext cx="3167063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0244" name="Obraz 3" descr="nowe-do-prez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029"/>
          <p:cNvSpPr txBox="1">
            <a:spLocks noChangeArrowheads="1"/>
          </p:cNvSpPr>
          <p:nvPr/>
        </p:nvSpPr>
        <p:spPr bwMode="auto">
          <a:xfrm>
            <a:off x="381000" y="1428750"/>
            <a:ext cx="7848600" cy="49212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pl-PL" sz="2000" b="1" dirty="0">
                <a:solidFill>
                  <a:srgbClr val="000066"/>
                </a:solidFill>
                <a:latin typeface="Tahoma" pitchFamily="34" charset="0"/>
              </a:rPr>
              <a:t>Działanie 2.1 Rozwój i podniesienie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pl-PL" sz="2000" b="1" dirty="0">
                <a:solidFill>
                  <a:srgbClr val="000066"/>
                </a:solidFill>
                <a:latin typeface="Tahoma" pitchFamily="34" charset="0"/>
              </a:rPr>
              <a:t>konkurencyjności przedsiębiorstw</a:t>
            </a:r>
            <a:br>
              <a:rPr lang="pl-PL" sz="2000" b="1" dirty="0">
                <a:solidFill>
                  <a:srgbClr val="000066"/>
                </a:solidFill>
                <a:latin typeface="Tahoma" pitchFamily="34" charset="0"/>
              </a:rPr>
            </a:br>
            <a:endParaRPr lang="pl-PL" sz="2000" b="1" dirty="0">
              <a:solidFill>
                <a:srgbClr val="000066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pl-PL" sz="2000" b="1" dirty="0">
                <a:solidFill>
                  <a:srgbClr val="000066"/>
                </a:solidFill>
                <a:latin typeface="Tahoma" pitchFamily="34" charset="0"/>
              </a:rPr>
              <a:t>Schemat B: Wspólne przedsięwzięcia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pl-PL" sz="2000" b="1" dirty="0">
                <a:solidFill>
                  <a:srgbClr val="000066"/>
                </a:solidFill>
                <a:latin typeface="Tahoma" pitchFamily="34" charset="0"/>
              </a:rPr>
              <a:t>i tworzenie powiązań kooperacyjnych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pl-PL" sz="2000" b="1" dirty="0">
                <a:solidFill>
                  <a:srgbClr val="000066"/>
                </a:solidFill>
                <a:latin typeface="Tahoma" pitchFamily="34" charset="0"/>
              </a:rPr>
              <a:t>pomiędzy przedsiębiorstwami,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pl-PL" sz="2000" b="1" dirty="0">
                <a:solidFill>
                  <a:srgbClr val="000066"/>
                </a:solidFill>
                <a:latin typeface="Tahoma" pitchFamily="34" charset="0"/>
              </a:rPr>
              <a:t>w tym tworzenie </a:t>
            </a:r>
            <a:r>
              <a:rPr lang="pl-PL" sz="2000" b="1" dirty="0" err="1">
                <a:solidFill>
                  <a:srgbClr val="000066"/>
                </a:solidFill>
                <a:latin typeface="Tahoma" pitchFamily="34" charset="0"/>
              </a:rPr>
              <a:t>klastrów</a:t>
            </a:r>
            <a:endParaRPr lang="pl-PL" sz="2000" b="1" dirty="0">
              <a:solidFill>
                <a:srgbClr val="000066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pl-PL" sz="2000" dirty="0">
              <a:solidFill>
                <a:srgbClr val="000066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pl-PL" sz="2000" dirty="0">
                <a:solidFill>
                  <a:srgbClr val="000066"/>
                </a:solidFill>
                <a:latin typeface="Tahoma" pitchFamily="34" charset="0"/>
              </a:rPr>
              <a:t> projekty dotyczące powstawania i rozwoju wzajemnej współpracy oraz powiązań kooperacyjnych pomiędzy przedsiębiorstwami </a:t>
            </a:r>
            <a:br>
              <a:rPr lang="pl-PL" sz="2000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pl-PL" sz="2000" dirty="0">
                <a:solidFill>
                  <a:srgbClr val="000066"/>
                </a:solidFill>
                <a:latin typeface="Tahoma" pitchFamily="34" charset="0"/>
              </a:rPr>
              <a:t>o znaczeniu lokalnym i regionalnym,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pl-PL" sz="2000" dirty="0">
              <a:solidFill>
                <a:srgbClr val="000066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pl-PL" b="1" dirty="0">
                <a:solidFill>
                  <a:srgbClr val="FF6600"/>
                </a:solidFill>
                <a:latin typeface="Tahoma" pitchFamily="34" charset="0"/>
              </a:rPr>
              <a:t>WYSOKOŚĆ WSPARCIA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  <a:buFontTx/>
              <a:buChar char="•"/>
              <a:defRPr/>
            </a:pPr>
            <a:r>
              <a:rPr lang="pl-PL" dirty="0">
                <a:solidFill>
                  <a:srgbClr val="000066"/>
                </a:solidFill>
                <a:latin typeface="Tahoma" pitchFamily="34" charset="0"/>
              </a:rPr>
              <a:t> powiązania kooperacyjne: maksymalnie do 1 mln zł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pl-PL" sz="1600" b="1" dirty="0">
              <a:solidFill>
                <a:srgbClr val="FF6600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pl-PL" b="1" dirty="0">
                <a:solidFill>
                  <a:srgbClr val="FF6600"/>
                </a:solidFill>
                <a:latin typeface="Tahoma" pitchFamily="34" charset="0"/>
              </a:rPr>
              <a:t>MAKSYMALNY UDZIAŁ ŚRODKÓW UE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pl-PL" dirty="0">
                <a:solidFill>
                  <a:srgbClr val="000066"/>
                </a:solidFill>
                <a:latin typeface="Tahoma" pitchFamily="34" charset="0"/>
              </a:rPr>
              <a:t> 50 %</a:t>
            </a:r>
          </a:p>
        </p:txBody>
      </p:sp>
      <p:pic>
        <p:nvPicPr>
          <p:cNvPr id="10246" name="Picture 1030" descr="do prezentacji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752600"/>
            <a:ext cx="320040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1268" name="Obraz 3" descr="nowe-do-prez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62000" y="1285875"/>
            <a:ext cx="7696200" cy="51244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pl-PL" sz="2000" b="1" dirty="0">
                <a:solidFill>
                  <a:srgbClr val="000066"/>
                </a:solidFill>
                <a:latin typeface="Tahoma" pitchFamily="34" charset="0"/>
              </a:rPr>
              <a:t>Działanie 2.1 Rozwój i podniesienie konkurencyjności przedsiębiorstw</a:t>
            </a:r>
            <a:br>
              <a:rPr lang="pl-PL" sz="2000" b="1" dirty="0">
                <a:solidFill>
                  <a:srgbClr val="000066"/>
                </a:solidFill>
                <a:latin typeface="Tahoma" pitchFamily="34" charset="0"/>
              </a:rPr>
            </a:br>
            <a:endParaRPr lang="pl-PL" sz="2000" b="1" dirty="0">
              <a:solidFill>
                <a:srgbClr val="000066"/>
              </a:solidFill>
              <a:latin typeface="Tahoma" pitchFamily="34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pl-PL" sz="2000" b="1" dirty="0">
                <a:solidFill>
                  <a:srgbClr val="000066"/>
                </a:solidFill>
                <a:latin typeface="Tahoma" pitchFamily="34" charset="0"/>
              </a:rPr>
              <a:t>Schemat C:  Dotacje dla Instytucji Otoczenia Biznesu</a:t>
            </a:r>
            <a:endParaRPr lang="pl-PL" sz="2000" dirty="0">
              <a:solidFill>
                <a:srgbClr val="000066"/>
              </a:solidFill>
              <a:latin typeface="Tahoma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pl-PL" dirty="0">
                <a:solidFill>
                  <a:srgbClr val="000066"/>
                </a:solidFill>
                <a:latin typeface="Tahoma" pitchFamily="34" charset="0"/>
              </a:rPr>
              <a:t> projekty inwestycyjne niezbędne dla właściwego funkcjonowania IOB </a:t>
            </a:r>
            <a:br>
              <a:rPr lang="pl-PL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pl-PL" dirty="0">
                <a:solidFill>
                  <a:srgbClr val="000066"/>
                </a:solidFill>
                <a:latin typeface="Tahoma" pitchFamily="34" charset="0"/>
              </a:rPr>
              <a:t>w zakresie wsparcia przedsiębiorczości 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pl-PL" dirty="0">
                <a:solidFill>
                  <a:srgbClr val="000066"/>
                </a:solidFill>
                <a:latin typeface="Tahoma" pitchFamily="34" charset="0"/>
              </a:rPr>
              <a:t> projekty służące powstawaniu sieci instytucji otoczenia biznesu o zasięgu lokalnym lub regionalnym oraz poprawie jakości ich funkcjonowania 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pl-PL" dirty="0">
                <a:solidFill>
                  <a:srgbClr val="000066"/>
                </a:solidFill>
                <a:latin typeface="Tahoma" pitchFamily="34" charset="0"/>
              </a:rPr>
              <a:t> projekty inwestycyjne służące rozwojowi systemu innowacji w regionie poprzez tworzenie ogniw pośredniczących pomiędzy sektorem B + R </a:t>
            </a:r>
            <a:br>
              <a:rPr lang="pl-PL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pl-PL" dirty="0">
                <a:solidFill>
                  <a:srgbClr val="000066"/>
                </a:solidFill>
                <a:latin typeface="Tahoma" pitchFamily="34" charset="0"/>
              </a:rPr>
              <a:t>a biznesem oraz tworzenie i rozwijanie regionalnych ośrodków innowacji</a:t>
            </a:r>
            <a:endParaRPr lang="pl-PL" b="1" dirty="0">
              <a:solidFill>
                <a:srgbClr val="FF6600"/>
              </a:solidFill>
              <a:latin typeface="Tahoma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pl-PL" b="1" dirty="0">
                <a:solidFill>
                  <a:srgbClr val="FF6600"/>
                </a:solidFill>
                <a:latin typeface="Tahoma" pitchFamily="34" charset="0"/>
              </a:rPr>
              <a:t>WYSOKOŚĆ WSPARCIA</a:t>
            </a:r>
          </a:p>
          <a:p>
            <a:pPr lvl="1">
              <a:spcBef>
                <a:spcPct val="20000"/>
              </a:spcBef>
              <a:spcAft>
                <a:spcPct val="10000"/>
              </a:spcAft>
              <a:buFontTx/>
              <a:buChar char="•"/>
              <a:defRPr/>
            </a:pPr>
            <a:r>
              <a:rPr lang="pl-PL" dirty="0">
                <a:solidFill>
                  <a:srgbClr val="000066"/>
                </a:solidFill>
                <a:latin typeface="Tahoma" pitchFamily="34" charset="0"/>
              </a:rPr>
              <a:t> instytucje otoczenia biznesu: maksymalnie do 1mln zł</a:t>
            </a:r>
            <a:endParaRPr lang="pl-PL" b="1" dirty="0">
              <a:solidFill>
                <a:srgbClr val="FF6600"/>
              </a:solidFill>
              <a:latin typeface="Tahoma" pitchFamily="34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pl-PL" b="1" dirty="0">
                <a:solidFill>
                  <a:srgbClr val="FF6600"/>
                </a:solidFill>
                <a:latin typeface="Tahoma" pitchFamily="34" charset="0"/>
              </a:rPr>
              <a:t>MAKSYMALNY UDZIAŁ ŚRODKÓW UE</a:t>
            </a:r>
          </a:p>
          <a:p>
            <a:pPr lvl="1">
              <a:spcBef>
                <a:spcPct val="20000"/>
              </a:spcBef>
              <a:buFontTx/>
              <a:buChar char="•"/>
              <a:defRPr/>
            </a:pPr>
            <a:r>
              <a:rPr lang="pl-PL" dirty="0">
                <a:solidFill>
                  <a:srgbClr val="000066"/>
                </a:solidFill>
                <a:latin typeface="Tahoma" pitchFamily="34" charset="0"/>
              </a:rPr>
              <a:t> 50%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2292" name="Obraz 3" descr="nowe-do-prez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42938" y="1285875"/>
            <a:ext cx="7358062" cy="5207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pl-PL" sz="2000" b="1" dirty="0">
                <a:solidFill>
                  <a:srgbClr val="000066"/>
                </a:solidFill>
                <a:latin typeface="Tahoma" pitchFamily="34" charset="0"/>
              </a:rPr>
              <a:t>Działanie 2.1 Rozwój i podniesienie konkurencyjności przedsiębiorstw</a:t>
            </a:r>
          </a:p>
          <a:p>
            <a:pPr>
              <a:spcBef>
                <a:spcPct val="20000"/>
              </a:spcBef>
              <a:defRPr/>
            </a:pPr>
            <a:endParaRPr lang="pl-PL" sz="2000" b="1" dirty="0">
              <a:solidFill>
                <a:srgbClr val="000066"/>
              </a:solidFill>
              <a:latin typeface="Tahoma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pl-PL" sz="2000" b="1" dirty="0">
                <a:solidFill>
                  <a:srgbClr val="000066"/>
                </a:solidFill>
                <a:latin typeface="Tahoma" pitchFamily="34" charset="0"/>
              </a:rPr>
              <a:t>Schemat D: Wsparcie funduszy zwrotnych, przeznaczonych dla przedsiębiorstw</a:t>
            </a:r>
          </a:p>
          <a:p>
            <a:pPr algn="just">
              <a:spcBef>
                <a:spcPct val="20000"/>
              </a:spcBef>
              <a:buFontTx/>
              <a:buChar char="•"/>
              <a:defRPr/>
            </a:pPr>
            <a:r>
              <a:rPr lang="pl-PL" sz="2000" dirty="0">
                <a:solidFill>
                  <a:srgbClr val="000066"/>
                </a:solidFill>
                <a:latin typeface="Tahoma" pitchFamily="34" charset="0"/>
              </a:rPr>
              <a:t> projekty polegające na utworzeniu nowych lub powiększeniu kapitału istniejących funduszy pożyczkowych, funduszy </a:t>
            </a:r>
            <a:r>
              <a:rPr lang="pl-PL" sz="2000" dirty="0" err="1">
                <a:solidFill>
                  <a:srgbClr val="000066"/>
                </a:solidFill>
                <a:latin typeface="Tahoma" pitchFamily="34" charset="0"/>
              </a:rPr>
              <a:t>poręczeniowych</a:t>
            </a:r>
            <a:r>
              <a:rPr lang="pl-PL" sz="2000" dirty="0">
                <a:solidFill>
                  <a:srgbClr val="000066"/>
                </a:solidFill>
                <a:latin typeface="Tahoma" pitchFamily="34" charset="0"/>
              </a:rPr>
              <a:t>, innych alternatywnych </a:t>
            </a:r>
            <a:r>
              <a:rPr lang="pl-PL" sz="2000" dirty="0" err="1">
                <a:solidFill>
                  <a:srgbClr val="000066"/>
                </a:solidFill>
                <a:latin typeface="Tahoma" pitchFamily="34" charset="0"/>
              </a:rPr>
              <a:t>pozabankowych</a:t>
            </a:r>
            <a:r>
              <a:rPr lang="pl-PL" sz="2000" dirty="0">
                <a:solidFill>
                  <a:srgbClr val="000066"/>
                </a:solidFill>
                <a:latin typeface="Tahoma" pitchFamily="34" charset="0"/>
              </a:rPr>
              <a:t> źródeł finansowania  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endParaRPr lang="pl-PL" b="1" dirty="0">
              <a:solidFill>
                <a:srgbClr val="FF6600"/>
              </a:solidFill>
              <a:latin typeface="Tahoma" pitchFamily="34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pl-PL" b="1" dirty="0">
                <a:solidFill>
                  <a:srgbClr val="FF6600"/>
                </a:solidFill>
                <a:latin typeface="Tahoma" pitchFamily="34" charset="0"/>
              </a:rPr>
              <a:t>      WIELKOŚĆ WSPARCIA</a:t>
            </a:r>
          </a:p>
          <a:p>
            <a:pPr lvl="1">
              <a:spcBef>
                <a:spcPct val="20000"/>
              </a:spcBef>
              <a:spcAft>
                <a:spcPct val="10000"/>
              </a:spcAft>
              <a:buFontTx/>
              <a:buChar char="•"/>
              <a:defRPr/>
            </a:pPr>
            <a:r>
              <a:rPr lang="pl-PL" dirty="0">
                <a:solidFill>
                  <a:srgbClr val="000066"/>
                </a:solidFill>
                <a:latin typeface="Tahoma" pitchFamily="34" charset="0"/>
              </a:rPr>
              <a:t> 1 - 10 mln zł</a:t>
            </a:r>
          </a:p>
          <a:p>
            <a:pPr lvl="1">
              <a:spcBef>
                <a:spcPct val="20000"/>
              </a:spcBef>
              <a:spcAft>
                <a:spcPct val="10000"/>
              </a:spcAft>
              <a:defRPr/>
            </a:pPr>
            <a:r>
              <a:rPr lang="pl-PL" b="1" dirty="0">
                <a:solidFill>
                  <a:srgbClr val="FF6600"/>
                </a:solidFill>
                <a:latin typeface="Tahoma" pitchFamily="34" charset="0"/>
              </a:rPr>
              <a:t>MAKSYMALNY UDZIAŁ ŚRODKÓW UE</a:t>
            </a:r>
          </a:p>
          <a:p>
            <a:pPr lvl="1">
              <a:spcBef>
                <a:spcPct val="20000"/>
              </a:spcBef>
              <a:spcAft>
                <a:spcPct val="10000"/>
              </a:spcAft>
              <a:buFontTx/>
              <a:buChar char="•"/>
              <a:defRPr/>
            </a:pPr>
            <a:r>
              <a:rPr lang="pl-PL" dirty="0">
                <a:solidFill>
                  <a:srgbClr val="000066"/>
                </a:solidFill>
                <a:latin typeface="Tahoma" pitchFamily="34" charset="0"/>
              </a:rPr>
              <a:t> 100%</a:t>
            </a:r>
          </a:p>
          <a:p>
            <a:pPr>
              <a:spcBef>
                <a:spcPct val="50000"/>
              </a:spcBef>
              <a:defRPr/>
            </a:pPr>
            <a:endParaRPr lang="pl-PL" dirty="0"/>
          </a:p>
        </p:txBody>
      </p:sp>
      <p:pic>
        <p:nvPicPr>
          <p:cNvPr id="12294" name="Picture 6" descr="do prezentacji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050" y="4357688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3316" name="Obraz 3" descr="nowe-do-prez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57250" y="1357313"/>
            <a:ext cx="7858125" cy="4606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pl-PL" sz="2000" b="1" dirty="0">
                <a:solidFill>
                  <a:srgbClr val="000066"/>
                </a:solidFill>
                <a:latin typeface="Tahoma" pitchFamily="34" charset="0"/>
              </a:rPr>
              <a:t>Działanie 2.2 Wsparcie komercjalizacji badań naukowych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endParaRPr lang="pl-PL" sz="2000" b="1" dirty="0">
              <a:solidFill>
                <a:srgbClr val="000066"/>
              </a:solidFill>
              <a:latin typeface="Tahoma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pl-PL" sz="2000" b="1" dirty="0">
                <a:solidFill>
                  <a:srgbClr val="000066"/>
                </a:solidFill>
                <a:latin typeface="Tahoma" pitchFamily="34" charset="0"/>
              </a:rPr>
              <a:t>Schemat A: Projekty badawcze</a:t>
            </a:r>
            <a:r>
              <a:rPr lang="pl-PL" u="sng" dirty="0">
                <a:solidFill>
                  <a:srgbClr val="000066"/>
                </a:solidFill>
                <a:latin typeface="Tahoma" pitchFamily="34" charset="0"/>
              </a:rPr>
              <a:t> 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pl-PL" sz="2000" dirty="0">
                <a:solidFill>
                  <a:srgbClr val="000066"/>
                </a:solidFill>
                <a:latin typeface="Tahoma" pitchFamily="34" charset="0"/>
              </a:rPr>
              <a:t> badania przemysłowe realizowane przez jednostki naukowo-badawcze na rzecz przedsiębiorstwa, 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pl-PL" sz="2000" dirty="0">
                <a:solidFill>
                  <a:srgbClr val="000066"/>
                </a:solidFill>
                <a:latin typeface="Tahoma" pitchFamily="34" charset="0"/>
              </a:rPr>
              <a:t> badania </a:t>
            </a:r>
            <a:r>
              <a:rPr lang="pl-PL" sz="2000" dirty="0" err="1">
                <a:solidFill>
                  <a:srgbClr val="000066"/>
                </a:solidFill>
                <a:latin typeface="Tahoma" pitchFamily="34" charset="0"/>
              </a:rPr>
              <a:t>przedkonkurencyjne</a:t>
            </a:r>
            <a:r>
              <a:rPr lang="pl-PL" sz="2000" dirty="0">
                <a:solidFill>
                  <a:srgbClr val="000066"/>
                </a:solidFill>
                <a:latin typeface="Tahoma" pitchFamily="34" charset="0"/>
              </a:rPr>
              <a:t> realizowane w przedsiębiorstwach </a:t>
            </a:r>
            <a:br>
              <a:rPr lang="pl-PL" sz="2000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pl-PL" sz="2000" dirty="0">
                <a:solidFill>
                  <a:srgbClr val="000066"/>
                </a:solidFill>
                <a:latin typeface="Tahoma" pitchFamily="34" charset="0"/>
              </a:rPr>
              <a:t>we współpracy przedsiębiorstwo – jednostka naukowo-badawcza.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endParaRPr lang="pl-PL" sz="2000" dirty="0">
              <a:solidFill>
                <a:srgbClr val="000066"/>
              </a:solidFill>
              <a:latin typeface="Tahoma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pl-PL" b="1" dirty="0">
                <a:solidFill>
                  <a:srgbClr val="FF6600"/>
                </a:solidFill>
                <a:latin typeface="Tahoma" pitchFamily="34" charset="0"/>
              </a:rPr>
              <a:t>MAKSYMALNA WARTOŚĆ PROJEKTU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pl-PL" b="1" dirty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pl-PL" dirty="0">
                <a:solidFill>
                  <a:srgbClr val="000066"/>
                </a:solidFill>
                <a:latin typeface="Tahoma" pitchFamily="34" charset="0"/>
              </a:rPr>
              <a:t>400 000 zł</a:t>
            </a:r>
          </a:p>
          <a:p>
            <a:pPr>
              <a:spcBef>
                <a:spcPct val="20000"/>
              </a:spcBef>
              <a:defRPr/>
            </a:pPr>
            <a:r>
              <a:rPr lang="pl-PL" b="1" dirty="0">
                <a:solidFill>
                  <a:srgbClr val="FF6600"/>
                </a:solidFill>
                <a:latin typeface="Tahoma" pitchFamily="34" charset="0"/>
              </a:rPr>
              <a:t>MAKSYMALNY UDZIAŁ ŚRODKÓW UE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pl-PL" b="1" dirty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pl-PL" dirty="0">
                <a:solidFill>
                  <a:srgbClr val="000066"/>
                </a:solidFill>
                <a:latin typeface="Tahoma" pitchFamily="34" charset="0"/>
              </a:rPr>
              <a:t>80%</a:t>
            </a:r>
          </a:p>
          <a:p>
            <a:pPr>
              <a:spcBef>
                <a:spcPct val="50000"/>
              </a:spcBef>
              <a:defRPr/>
            </a:pPr>
            <a:endParaRPr lang="pl-PL" dirty="0"/>
          </a:p>
        </p:txBody>
      </p:sp>
      <p:pic>
        <p:nvPicPr>
          <p:cNvPr id="13318" name="Picture 6" descr="do prezentacji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3892550"/>
            <a:ext cx="19288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1925</Words>
  <PresentationFormat>Pokaz na ekranie (4:3)</PresentationFormat>
  <Paragraphs>842</Paragraphs>
  <Slides>31</Slides>
  <Notes>1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31</vt:i4>
      </vt:variant>
    </vt:vector>
  </HeadingPairs>
  <TitlesOfParts>
    <vt:vector size="34" baseType="lpstr">
      <vt:lpstr>Motyw pakietu Office</vt:lpstr>
      <vt:lpstr>Wykres</vt:lpstr>
      <vt:lpstr>Arkusz programu Microsoft Office Excel 97–2003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cp:lastModifiedBy>ris user</cp:lastModifiedBy>
  <cp:revision>125</cp:revision>
  <dcterms:modified xsi:type="dcterms:W3CDTF">2009-04-07T09:46:06Z</dcterms:modified>
</cp:coreProperties>
</file>