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812" r:id="rId3"/>
    <p:sldId id="820" r:id="rId4"/>
    <p:sldId id="823" r:id="rId5"/>
    <p:sldId id="824" r:id="rId6"/>
    <p:sldId id="821" r:id="rId7"/>
    <p:sldId id="822" r:id="rId8"/>
    <p:sldId id="818" r:id="rId9"/>
    <p:sldId id="642" r:id="rId10"/>
    <p:sldId id="864" r:id="rId11"/>
    <p:sldId id="865" r:id="rId12"/>
    <p:sldId id="866" r:id="rId13"/>
    <p:sldId id="867" r:id="rId14"/>
    <p:sldId id="868" r:id="rId15"/>
    <p:sldId id="681" r:id="rId16"/>
    <p:sldId id="670" r:id="rId17"/>
    <p:sldId id="643" r:id="rId18"/>
    <p:sldId id="836" r:id="rId19"/>
    <p:sldId id="838" r:id="rId20"/>
    <p:sldId id="839" r:id="rId21"/>
    <p:sldId id="840" r:id="rId22"/>
    <p:sldId id="841" r:id="rId23"/>
    <p:sldId id="842" r:id="rId24"/>
    <p:sldId id="843" r:id="rId25"/>
    <p:sldId id="844" r:id="rId26"/>
    <p:sldId id="847" r:id="rId27"/>
    <p:sldId id="848" r:id="rId28"/>
    <p:sldId id="849" r:id="rId29"/>
    <p:sldId id="850" r:id="rId30"/>
    <p:sldId id="856" r:id="rId31"/>
    <p:sldId id="857" r:id="rId32"/>
    <p:sldId id="859" r:id="rId33"/>
    <p:sldId id="861" r:id="rId34"/>
    <p:sldId id="863" r:id="rId35"/>
    <p:sldId id="869" r:id="rId36"/>
    <p:sldId id="360" r:id="rId3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7" autoAdjust="0"/>
    <p:restoredTop sz="94660"/>
  </p:normalViewPr>
  <p:slideViewPr>
    <p:cSldViewPr>
      <p:cViewPr varScale="1">
        <p:scale>
          <a:sx n="65" d="100"/>
          <a:sy n="65" d="100"/>
        </p:scale>
        <p:origin x="12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2.xml"/><Relationship Id="rId2" Type="http://schemas.openxmlformats.org/officeDocument/2006/relationships/slide" Target="slides/slide21.xml"/><Relationship Id="rId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9257F-B06F-423A-8D5A-1E4C661943E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772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92518-FEAF-408A-B322-81D9AC3CDF8E}" type="slidenum">
              <a:rPr lang="pl-PL"/>
              <a:pPr/>
              <a:t>1</a:t>
            </a:fld>
            <a:endParaRPr lang="pl-PL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48FDE3-BBDF-43CB-A6D5-32654DAADD67}" type="slidenum">
              <a:rPr lang="pl-PL" altLang="pl-PL" sz="1300" smtClean="0"/>
              <a:pPr>
                <a:spcBef>
                  <a:spcPct val="0"/>
                </a:spcBef>
              </a:pPr>
              <a:t>32</a:t>
            </a:fld>
            <a:endParaRPr lang="pl-PL" altLang="pl-PL" sz="13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19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A4428-5264-4D29-A174-8E6FE2385FFF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257F-B06F-423A-8D5A-1E4C661943E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17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257F-B06F-423A-8D5A-1E4C661943E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496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C1F50-C6B8-4333-83F5-1943BD73B20C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70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9257F-B06F-423A-8D5A-1E4C661943E0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90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EC3059-C18C-45A7-B28F-0F5A0078D905}" type="slidenum">
              <a:rPr lang="pl-PL" altLang="pl-PL" sz="1300" smtClean="0"/>
              <a:pPr>
                <a:spcBef>
                  <a:spcPct val="0"/>
                </a:spcBef>
              </a:pPr>
              <a:t>20</a:t>
            </a:fld>
            <a:endParaRPr lang="pl-PL" altLang="pl-PL" sz="13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7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C41073-8CF0-4BE2-9620-56BBE6D98283}" type="slidenum">
              <a:rPr lang="pl-PL" altLang="pl-PL" sz="1300" smtClean="0"/>
              <a:pPr>
                <a:spcBef>
                  <a:spcPct val="0"/>
                </a:spcBef>
              </a:pPr>
              <a:t>21</a:t>
            </a:fld>
            <a:endParaRPr lang="pl-PL" altLang="pl-PL" sz="13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1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D82450-AF45-4E52-91E6-4E7B6FB3DF6B}" type="slidenum">
              <a:rPr lang="pl-PL" altLang="pl-PL" sz="1300" smtClean="0"/>
              <a:pPr>
                <a:spcBef>
                  <a:spcPct val="0"/>
                </a:spcBef>
              </a:pPr>
              <a:t>26</a:t>
            </a:fld>
            <a:endParaRPr lang="pl-PL" altLang="pl-PL" sz="1300" smtClean="0"/>
          </a:p>
        </p:txBody>
      </p:sp>
    </p:spTree>
    <p:extLst>
      <p:ext uri="{BB962C8B-B14F-4D97-AF65-F5344CB8AC3E}">
        <p14:creationId xmlns:p14="http://schemas.microsoft.com/office/powerpoint/2010/main" val="3299274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666A16-F8FA-4921-8767-6B05FCB34959}" type="slidenum">
              <a:rPr lang="pl-PL" altLang="pl-PL" sz="1300" smtClean="0"/>
              <a:pPr>
                <a:spcBef>
                  <a:spcPct val="0"/>
                </a:spcBef>
              </a:pPr>
              <a:t>27</a:t>
            </a:fld>
            <a:endParaRPr lang="pl-PL" altLang="pl-PL" sz="13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5387" cy="3756025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6150"/>
            <a:ext cx="5046663" cy="4506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l-PL" altLang="pl-PL" smtClean="0">
                <a:latin typeface="Arial" panose="020B0604020202020204" pitchFamily="34" charset="0"/>
              </a:rPr>
              <a:t>Warszawa dołączyła do 42 miast europejskich (84 na świecie) posiadających metro. Metro warszawskie przewozi 250 tys. Ludzi dziennie, krakowskie MPK przewozi około 1.1 mln. ludzi dziennie.  </a:t>
            </a:r>
          </a:p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  <a:p>
            <a:pPr eaLnBrk="1" hangingPunct="1"/>
            <a:r>
              <a:rPr lang="pl-PL" altLang="pl-PL" smtClean="0">
                <a:latin typeface="Arial" panose="020B0604020202020204" pitchFamily="34" charset="0"/>
                <a:cs typeface="Arial" panose="020B0604020202020204" pitchFamily="34" charset="0"/>
              </a:rPr>
              <a:t>    </a:t>
            </a:r>
            <a:r>
              <a:rPr lang="en-GB" altLang="pl-PL" b="1" smtClean="0">
                <a:latin typeface="Arial" panose="020B0604020202020204" pitchFamily="34" charset="0"/>
                <a:cs typeface="Arial" panose="020B0604020202020204" pitchFamily="34" charset="0"/>
              </a:rPr>
              <a:t>Dane techniczne i eksploatacyjne odcinka metra w ruchu   </a:t>
            </a:r>
            <a:endParaRPr lang="en-GB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data uruchomienia odcinka metra do stacji "Politechnika": 7 kwietnia 1995 r.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data uruchomienia odcinka metra do stacji "Centrum": 26 maja 1998 r.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data uruchomienia odcinka metra do stacji "Ratusz": 11 maja 2001 r.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długość linii:14 km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liczba stacji:14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długość peronów:120 m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liczba wind osobowych dla niepełnosprawnych: 30 szt.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zagłębienie peronu poniżej poziomu terenu: 8,3 - 12,2 m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średnia odległość pomiędzy stacjami: &gt;1000 m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szerokość toru: 1435 mm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minimalny promień łuku toru: 300 m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maksymalne nachylenie: 3,1 %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typ nawierzchni torowej: betonowa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system zasilania: trzecia szyna, 750 V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zabezpieczenie ruchu pociągów: system zdalnego sterowania i kontroli dyspozytorskiej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zabezpieczenie ruchu pociągów: system automatycznego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ograniczania prędkości z sygnalizacją kabinową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częstotliwość kursowania: 4 min w godzinach szczytu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prędkość komunikacyjna: 36 km/h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prędkość maksymalna: 90 km/h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czas przejazdu odcinka metra: 23 min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wielkość przewozów: 250 000 pasażerów dziennie </a:t>
            </a:r>
          </a:p>
          <a:p>
            <a:pPr eaLnBrk="1" hangingPunct="1">
              <a:buFontTx/>
              <a:buChar char="•"/>
            </a:pPr>
            <a:r>
              <a:rPr lang="en-GB" altLang="pl-PL" b="1" smtClean="0">
                <a:latin typeface="Arial" panose="020B0604020202020204" pitchFamily="34" charset="0"/>
                <a:cs typeface="Arial" panose="020B0604020202020204" pitchFamily="34" charset="0"/>
              </a:rPr>
              <a:t>Dane techniczne i eksploatacyjne odcinka metra w ruchu   </a:t>
            </a:r>
            <a:endParaRPr lang="en-GB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data uruchomienia odcinka metra do stacji "Politechnika": 7 kwietnia 1995 r.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data uruchomienia odcinka metra do stacji "Centrum": 26 maja 1998 r.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data uruchomienia odcinka metra do stacji "Ratusz": 11 maja 2001 r.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długość linii:14 km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liczba stacji:14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długość peronów:120 m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liczba wind osobowych dla niepełnosprawnych: 30 szt.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zagłębienie peronu poniżej poziomu terenu: 8,3 - 12,2 m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średnia odległość pomiędzy stacjami: &gt;1000 m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szerokość toru: 1435 mm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minimalny promień łuku toru: 300 m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maksymalne nachylenie: 3,1 %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typ nawierzchni torowej: betonowa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system zasilania: trzecia szyna, 750 V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zabezpieczenie ruchu pociągów: system zdalnego sterowania i kontroli dyspozytorskiej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zabezpieczenie ruchu pociągów: system automatycznego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ograniczania prędkości z sygnalizacją kabinową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częstotliwość kursowania: 4 min w godzinach szczytu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prędkość komunikacyjna: 36 km/h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prędkość maksymalna: 90 km/h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czas przejazdu odcinka metra: 23 min  </a:t>
            </a:r>
          </a:p>
          <a:p>
            <a:pPr eaLnBrk="1" hangingPunct="1">
              <a:buFontTx/>
              <a:buChar char="•"/>
            </a:pPr>
            <a:r>
              <a:rPr lang="en-GB" altLang="pl-PL" smtClean="0">
                <a:latin typeface="Arial" panose="020B0604020202020204" pitchFamily="34" charset="0"/>
                <a:cs typeface="Arial" panose="020B0604020202020204" pitchFamily="34" charset="0"/>
              </a:rPr>
              <a:t>wielkość przewozów: 250 000 pasażerów dziennie </a:t>
            </a:r>
          </a:p>
          <a:p>
            <a:pPr eaLnBrk="1" hangingPunct="1"/>
            <a:endParaRPr lang="pl-PL" altLang="pl-P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1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CAB0-BB2D-4080-A5A3-CE6D3F495AA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E6A93-FA19-4CC5-8751-B4D15B0DEC8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84988" y="476250"/>
            <a:ext cx="1801812" cy="56499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76375" y="476250"/>
            <a:ext cx="5256213" cy="56499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3C7D0-3A59-48A2-B960-BF17ECC4190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7210425" cy="94138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EBE76B-3A5C-4B1B-94F4-6F9B8224524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FF643-C6EE-47BC-8DE2-31B8C593353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B21D2-829C-4420-9CEE-0A16388D9AA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9E341-4575-4781-9DB8-2BFB54E46BA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C34E9-6D30-4A77-9BF8-9446A664D9D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12D04-048A-4806-B473-6CDF71F6DBA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18050-4BD8-49FD-825D-42CF68F5C00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19581-DE59-4E7D-AE3B-05CA621B3C8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D6B29-6C93-4993-9E3B-D4F95EFCD08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476250"/>
            <a:ext cx="721042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28775"/>
            <a:ext cx="7210425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3ADACC2-1E0E-4742-B930-CF65C4BA7C3B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924944"/>
            <a:ext cx="5616624" cy="2592288"/>
          </a:xfrm>
          <a:noFill/>
          <a:ln/>
        </p:spPr>
        <p:txBody>
          <a:bodyPr lIns="0" tIns="0" rIns="0" bIns="0" anchor="t"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Wybrane wiadomości o drążeniu tuneli kolejowych i tuneli metra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sz="2000" i="1" dirty="0" smtClean="0">
                <a:solidFill>
                  <a:schemeClr val="tx1"/>
                </a:solidFill>
              </a:rPr>
              <a:t>Antoni Tajduś</a:t>
            </a:r>
            <a:br>
              <a:rPr lang="pl-PL" sz="2000" i="1" dirty="0" smtClean="0">
                <a:solidFill>
                  <a:schemeClr val="tx1"/>
                </a:solidFill>
              </a:rPr>
            </a:br>
            <a:r>
              <a:rPr lang="pl-PL" sz="2000" i="1" dirty="0" smtClean="0">
                <a:solidFill>
                  <a:schemeClr val="tx1"/>
                </a:solidFill>
              </a:rPr>
              <a:t/>
            </a:r>
            <a:br>
              <a:rPr lang="pl-PL" sz="2000" i="1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/>
            </a:r>
            <a:br>
              <a:rPr lang="pl-PL" sz="1800" dirty="0" smtClean="0">
                <a:solidFill>
                  <a:schemeClr val="tx1"/>
                </a:solidFill>
              </a:rPr>
            </a:br>
            <a:endParaRPr lang="pl-PL" sz="1800" dirty="0" smtClean="0">
              <a:solidFill>
                <a:schemeClr val="tx1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817482" y="6231146"/>
            <a:ext cx="2304256" cy="3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1600"/>
              </a:lnSpc>
            </a:pPr>
            <a:r>
              <a:rPr lang="pl-PL" sz="1600" b="1" dirty="0" smtClean="0">
                <a:latin typeface="Verdana" pitchFamily="34" charset="0"/>
              </a:rPr>
              <a:t>                                                            </a:t>
            </a:r>
            <a:endParaRPr lang="pl-PL" sz="7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932" y="327372"/>
            <a:ext cx="7210425" cy="941388"/>
          </a:xfrm>
        </p:spPr>
        <p:txBody>
          <a:bodyPr/>
          <a:lstStyle/>
          <a:p>
            <a:pPr algn="ctr"/>
            <a:r>
              <a:rPr lang="pl-PL" dirty="0" smtClean="0"/>
              <a:t>Tunele – wiadomości podstawowe  </a:t>
            </a:r>
            <a:r>
              <a:rPr lang="pl-PL" i="1" dirty="0" smtClean="0">
                <a:solidFill>
                  <a:srgbClr val="002060"/>
                </a:solidFill>
              </a:rPr>
              <a:t>Metody drążenia tuneli</a:t>
            </a:r>
            <a:endParaRPr lang="pl-PL" i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8280" y="1412776"/>
            <a:ext cx="7931224" cy="4497388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 smtClean="0"/>
              <a:t>Drążenie tuneli można wykonać trzema metodami:</a:t>
            </a:r>
          </a:p>
          <a:p>
            <a:pPr algn="just">
              <a:buClr>
                <a:srgbClr val="396F61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002060"/>
                </a:solidFill>
              </a:rPr>
              <a:t>Górniczą</a:t>
            </a:r>
            <a:r>
              <a:rPr lang="pl-PL" sz="2000" dirty="0" smtClean="0">
                <a:solidFill>
                  <a:srgbClr val="002060"/>
                </a:solidFill>
              </a:rPr>
              <a:t> (metody: belgijska, niemiecka, angielska)</a:t>
            </a:r>
          </a:p>
          <a:p>
            <a:pPr algn="just">
              <a:buClr>
                <a:srgbClr val="396F61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002060"/>
                </a:solidFill>
              </a:rPr>
              <a:t>Współczesną wykorzystującą techniki górnicze</a:t>
            </a:r>
            <a:r>
              <a:rPr lang="pl-PL" sz="2000" dirty="0" smtClean="0">
                <a:solidFill>
                  <a:srgbClr val="002060"/>
                </a:solidFill>
              </a:rPr>
              <a:t> (NAMT, NMT)</a:t>
            </a:r>
          </a:p>
          <a:p>
            <a:pPr algn="just">
              <a:buClr>
                <a:srgbClr val="396F61"/>
              </a:buClr>
              <a:buFont typeface="Wingdings" panose="05000000000000000000" pitchFamily="2" charset="2"/>
              <a:buChar char="ü"/>
            </a:pPr>
            <a:r>
              <a:rPr lang="pl-PL" sz="2000" b="1" dirty="0" err="1" smtClean="0">
                <a:solidFill>
                  <a:srgbClr val="002060"/>
                </a:solidFill>
              </a:rPr>
              <a:t>Pełnoprzekrojową</a:t>
            </a:r>
            <a:r>
              <a:rPr lang="pl-PL" sz="2000" dirty="0" smtClean="0">
                <a:solidFill>
                  <a:srgbClr val="002060"/>
                </a:solidFill>
              </a:rPr>
              <a:t> z </a:t>
            </a:r>
            <a:r>
              <a:rPr lang="pl-PL" sz="2000" dirty="0">
                <a:solidFill>
                  <a:srgbClr val="002060"/>
                </a:solidFill>
              </a:rPr>
              <a:t>wykorzystaniem maszyn do </a:t>
            </a:r>
            <a:endParaRPr lang="pl-PL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   tunelowania </a:t>
            </a:r>
            <a:r>
              <a:rPr lang="pl-PL" sz="2000" dirty="0">
                <a:solidFill>
                  <a:srgbClr val="002060"/>
                </a:solidFill>
              </a:rPr>
              <a:t>(</a:t>
            </a:r>
            <a:r>
              <a:rPr lang="pl-PL" sz="2000" i="1" dirty="0" err="1">
                <a:solidFill>
                  <a:srgbClr val="002060"/>
                </a:solidFill>
              </a:rPr>
              <a:t>Tunneling</a:t>
            </a:r>
            <a:r>
              <a:rPr lang="pl-PL" sz="2000" i="1" dirty="0">
                <a:solidFill>
                  <a:srgbClr val="002060"/>
                </a:solidFill>
              </a:rPr>
              <a:t> </a:t>
            </a:r>
            <a:r>
              <a:rPr lang="pl-PL" sz="2000" i="1" dirty="0" err="1">
                <a:solidFill>
                  <a:srgbClr val="002060"/>
                </a:solidFill>
              </a:rPr>
              <a:t>Machines</a:t>
            </a:r>
            <a:r>
              <a:rPr lang="pl-PL" sz="2000" i="1" dirty="0">
                <a:solidFill>
                  <a:srgbClr val="002060"/>
                </a:solidFill>
              </a:rPr>
              <a:t> – TM</a:t>
            </a:r>
            <a:r>
              <a:rPr lang="pl-PL" sz="2000" dirty="0">
                <a:solidFill>
                  <a:srgbClr val="002060"/>
                </a:solidFill>
              </a:rPr>
              <a:t>).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127557"/>
            <a:ext cx="3587649" cy="25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498649" y="3728131"/>
            <a:ext cx="4464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396F61"/>
                </a:solidFill>
              </a:rPr>
              <a:t>Nowa Austriacka Metoda Budowy Tuneli </a:t>
            </a:r>
            <a:endParaRPr lang="pl-PL" sz="1600" b="1" dirty="0">
              <a:solidFill>
                <a:srgbClr val="396F6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985917" y="3742989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396F61"/>
                </a:solidFill>
              </a:rPr>
              <a:t>Maszyny do tunelowania</a:t>
            </a:r>
            <a:endParaRPr lang="pl-PL" sz="1600" b="1" dirty="0">
              <a:solidFill>
                <a:srgbClr val="396F61"/>
              </a:solidFill>
            </a:endParaRPr>
          </a:p>
        </p:txBody>
      </p:sp>
      <p:pic>
        <p:nvPicPr>
          <p:cNvPr id="17" name="Picture 8" descr="93_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77416"/>
            <a:ext cx="3499680" cy="24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5" y="332656"/>
            <a:ext cx="7210425" cy="941388"/>
          </a:xfrm>
        </p:spPr>
        <p:txBody>
          <a:bodyPr/>
          <a:lstStyle/>
          <a:p>
            <a:pPr algn="ctr"/>
            <a:r>
              <a:rPr lang="pl-PL" dirty="0" smtClean="0"/>
              <a:t>Tunele – wiadomości podstawowe</a:t>
            </a:r>
            <a:br>
              <a:rPr lang="pl-PL" dirty="0" smtClean="0"/>
            </a:br>
            <a:r>
              <a:rPr lang="pl-PL" i="1" dirty="0" smtClean="0">
                <a:solidFill>
                  <a:srgbClr val="002060"/>
                </a:solidFill>
              </a:rPr>
              <a:t>Maszyny do tunelowania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93942"/>
            <a:ext cx="8352928" cy="2567106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>
                <a:solidFill>
                  <a:srgbClr val="002060"/>
                </a:solidFill>
              </a:rPr>
              <a:t>Maszyny do </a:t>
            </a:r>
            <a:r>
              <a:rPr lang="pl-PL" sz="1800" dirty="0" smtClean="0">
                <a:solidFill>
                  <a:srgbClr val="002060"/>
                </a:solidFill>
              </a:rPr>
              <a:t>drążenia tuneli pełnym przekrojem(</a:t>
            </a:r>
            <a:r>
              <a:rPr lang="pl-PL" sz="1800" i="1" dirty="0" smtClean="0">
                <a:solidFill>
                  <a:srgbClr val="002060"/>
                </a:solidFill>
              </a:rPr>
              <a:t>TM</a:t>
            </a:r>
            <a:r>
              <a:rPr lang="pl-PL" sz="1800" dirty="0">
                <a:solidFill>
                  <a:srgbClr val="002060"/>
                </a:solidFill>
              </a:rPr>
              <a:t>) dzielą się na: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002060"/>
                </a:solidFill>
              </a:rPr>
              <a:t>maszyny tarczowe</a:t>
            </a:r>
            <a:r>
              <a:rPr lang="pl-PL" sz="1800" dirty="0">
                <a:solidFill>
                  <a:srgbClr val="002060"/>
                </a:solidFill>
              </a:rPr>
              <a:t> z wykorzystaniem do osłony tarcz </a:t>
            </a:r>
            <a:r>
              <a:rPr lang="pl-PL" sz="1800" dirty="0" smtClean="0">
                <a:solidFill>
                  <a:srgbClr val="002060"/>
                </a:solidFill>
              </a:rPr>
              <a:t>z:  </a:t>
            </a:r>
            <a:r>
              <a:rPr lang="pl-PL" sz="1800" dirty="0">
                <a:solidFill>
                  <a:srgbClr val="002060"/>
                </a:solidFill>
              </a:rPr>
              <a:t>częściową lub pełną mechanizacją </a:t>
            </a:r>
            <a:r>
              <a:rPr lang="pl-PL" sz="1800" dirty="0" smtClean="0">
                <a:solidFill>
                  <a:srgbClr val="002060"/>
                </a:solidFill>
              </a:rPr>
              <a:t>operacji </a:t>
            </a:r>
            <a:r>
              <a:rPr lang="pl-PL" sz="1800" dirty="0">
                <a:solidFill>
                  <a:srgbClr val="002060"/>
                </a:solidFill>
              </a:rPr>
              <a:t>(</a:t>
            </a:r>
            <a:r>
              <a:rPr lang="pl-PL" sz="1800" i="1" dirty="0" err="1">
                <a:solidFill>
                  <a:srgbClr val="002060"/>
                </a:solidFill>
              </a:rPr>
              <a:t>Shield</a:t>
            </a:r>
            <a:r>
              <a:rPr lang="pl-PL" sz="1800" i="1" dirty="0">
                <a:solidFill>
                  <a:srgbClr val="002060"/>
                </a:solidFill>
              </a:rPr>
              <a:t> </a:t>
            </a:r>
            <a:r>
              <a:rPr lang="pl-PL" sz="1800" i="1" dirty="0" err="1">
                <a:solidFill>
                  <a:srgbClr val="002060"/>
                </a:solidFill>
              </a:rPr>
              <a:t>Machines</a:t>
            </a:r>
            <a:r>
              <a:rPr lang="pl-PL" sz="1800" i="1" dirty="0">
                <a:solidFill>
                  <a:srgbClr val="002060"/>
                </a:solidFill>
              </a:rPr>
              <a:t>- </a:t>
            </a:r>
            <a:r>
              <a:rPr lang="pl-PL" sz="1800" i="1" dirty="0" smtClean="0">
                <a:solidFill>
                  <a:srgbClr val="002060"/>
                </a:solidFill>
              </a:rPr>
              <a:t>SM</a:t>
            </a:r>
            <a:r>
              <a:rPr lang="pl-PL" sz="1800" dirty="0">
                <a:solidFill>
                  <a:srgbClr val="002060"/>
                </a:solidFill>
              </a:rPr>
              <a:t>),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800" b="1" dirty="0" err="1">
                <a:solidFill>
                  <a:srgbClr val="002060"/>
                </a:solidFill>
              </a:rPr>
              <a:t>maszyny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wiercące</a:t>
            </a:r>
            <a:r>
              <a:rPr lang="en-US" sz="1800" dirty="0">
                <a:solidFill>
                  <a:srgbClr val="002060"/>
                </a:solidFill>
              </a:rPr>
              <a:t> (</a:t>
            </a:r>
            <a:r>
              <a:rPr lang="en-US" sz="1800" i="1" dirty="0">
                <a:solidFill>
                  <a:srgbClr val="002060"/>
                </a:solidFill>
              </a:rPr>
              <a:t>Tunnel Boring Machine – TBM</a:t>
            </a:r>
            <a:r>
              <a:rPr lang="en-US" sz="1800" dirty="0">
                <a:solidFill>
                  <a:srgbClr val="002060"/>
                </a:solidFill>
              </a:rPr>
              <a:t>).</a:t>
            </a:r>
            <a:endParaRPr lang="pl-PL" sz="1800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Drążenie za pomocą tarczy różni </a:t>
            </a:r>
            <a:r>
              <a:rPr lang="pl-PL" sz="1800" dirty="0">
                <a:solidFill>
                  <a:srgbClr val="002060"/>
                </a:solidFill>
              </a:rPr>
              <a:t>się od </a:t>
            </a:r>
            <a:r>
              <a:rPr lang="pl-PL" sz="1800" dirty="0" smtClean="0">
                <a:solidFill>
                  <a:srgbClr val="002060"/>
                </a:solidFill>
              </a:rPr>
              <a:t>drążenia </a:t>
            </a:r>
            <a:r>
              <a:rPr lang="pl-PL" sz="1800" dirty="0">
                <a:solidFill>
                  <a:srgbClr val="002060"/>
                </a:solidFill>
              </a:rPr>
              <a:t>TBM. </a:t>
            </a:r>
            <a:r>
              <a:rPr lang="pl-PL" sz="1800" dirty="0" smtClean="0">
                <a:solidFill>
                  <a:srgbClr val="002060"/>
                </a:solidFill>
              </a:rPr>
              <a:t>Tarcza  </a:t>
            </a:r>
            <a:r>
              <a:rPr lang="pl-PL" sz="1800" dirty="0">
                <a:solidFill>
                  <a:srgbClr val="002060"/>
                </a:solidFill>
              </a:rPr>
              <a:t>jest to stalowa rura wciskana w </a:t>
            </a:r>
            <a:r>
              <a:rPr lang="pl-PL" sz="1800" dirty="0" smtClean="0">
                <a:solidFill>
                  <a:srgbClr val="002060"/>
                </a:solidFill>
              </a:rPr>
              <a:t>skałę,  która </a:t>
            </a:r>
            <a:r>
              <a:rPr lang="pl-PL" sz="1800" dirty="0">
                <a:solidFill>
                  <a:srgbClr val="002060"/>
                </a:solidFill>
              </a:rPr>
              <a:t>następnie </a:t>
            </a:r>
            <a:r>
              <a:rPr lang="pl-PL" sz="1800" dirty="0" smtClean="0">
                <a:solidFill>
                  <a:srgbClr val="002060"/>
                </a:solidFill>
              </a:rPr>
              <a:t>jest urabiana. TBM </a:t>
            </a:r>
            <a:r>
              <a:rPr lang="pl-PL" sz="1800" dirty="0">
                <a:solidFill>
                  <a:srgbClr val="002060"/>
                </a:solidFill>
              </a:rPr>
              <a:t>posiada obrotową głowicę, która urabia na całym przekroju poprzecznym tunelu</a:t>
            </a:r>
            <a:r>
              <a:rPr lang="pl-PL" sz="1800" dirty="0" smtClean="0">
                <a:solidFill>
                  <a:srgbClr val="002060"/>
                </a:solidFill>
              </a:rPr>
              <a:t>. Ostatnio pojawiły </a:t>
            </a:r>
            <a:r>
              <a:rPr lang="pl-PL" sz="1800" dirty="0">
                <a:solidFill>
                  <a:srgbClr val="002060"/>
                </a:solidFill>
              </a:rPr>
              <a:t>się maszyny TBM z tarczami</a:t>
            </a:r>
            <a:r>
              <a:rPr lang="pl-PL" sz="1800" dirty="0" smtClean="0">
                <a:solidFill>
                  <a:srgbClr val="002060"/>
                </a:solidFill>
              </a:rPr>
              <a:t>, nazywane </a:t>
            </a:r>
            <a:r>
              <a:rPr lang="pl-PL" sz="1800" dirty="0">
                <a:solidFill>
                  <a:srgbClr val="002060"/>
                </a:solidFill>
              </a:rPr>
              <a:t>są w skrócie </a:t>
            </a:r>
            <a:r>
              <a:rPr lang="pl-PL" sz="1800" i="1" dirty="0">
                <a:solidFill>
                  <a:srgbClr val="002060"/>
                </a:solidFill>
              </a:rPr>
              <a:t>TBMS</a:t>
            </a:r>
            <a:r>
              <a:rPr lang="pl-PL" sz="1800" dirty="0">
                <a:solidFill>
                  <a:srgbClr val="002060"/>
                </a:solidFill>
              </a:rPr>
              <a:t> (</a:t>
            </a:r>
            <a:r>
              <a:rPr lang="pl-PL" sz="1800" i="1" dirty="0" err="1">
                <a:solidFill>
                  <a:srgbClr val="002060"/>
                </a:solidFill>
              </a:rPr>
              <a:t>Tunnel</a:t>
            </a:r>
            <a:r>
              <a:rPr lang="pl-PL" sz="1800" i="1" dirty="0">
                <a:solidFill>
                  <a:srgbClr val="002060"/>
                </a:solidFill>
              </a:rPr>
              <a:t> </a:t>
            </a:r>
            <a:r>
              <a:rPr lang="pl-PL" sz="1800" i="1" dirty="0" err="1">
                <a:solidFill>
                  <a:srgbClr val="002060"/>
                </a:solidFill>
              </a:rPr>
              <a:t>Boring</a:t>
            </a:r>
            <a:r>
              <a:rPr lang="pl-PL" sz="1800" i="1" dirty="0">
                <a:solidFill>
                  <a:srgbClr val="002060"/>
                </a:solidFill>
              </a:rPr>
              <a:t> </a:t>
            </a:r>
            <a:r>
              <a:rPr lang="pl-PL" sz="1800" i="1" dirty="0" err="1">
                <a:solidFill>
                  <a:srgbClr val="002060"/>
                </a:solidFill>
              </a:rPr>
              <a:t>Machines</a:t>
            </a:r>
            <a:r>
              <a:rPr lang="pl-PL" sz="1800" i="1" dirty="0">
                <a:solidFill>
                  <a:srgbClr val="002060"/>
                </a:solidFill>
              </a:rPr>
              <a:t> with </a:t>
            </a:r>
            <a:r>
              <a:rPr lang="pl-PL" sz="1800" i="1" dirty="0" err="1">
                <a:solidFill>
                  <a:srgbClr val="002060"/>
                </a:solidFill>
              </a:rPr>
              <a:t>shield</a:t>
            </a:r>
            <a:r>
              <a:rPr lang="pl-PL" sz="1800" dirty="0" smtClean="0">
                <a:solidFill>
                  <a:srgbClr val="002060"/>
                </a:solidFill>
              </a:rPr>
              <a:t>), czyli nastąpiło połączenie  </a:t>
            </a:r>
            <a:r>
              <a:rPr lang="pl-PL" sz="1800" dirty="0">
                <a:solidFill>
                  <a:srgbClr val="002060"/>
                </a:solidFill>
              </a:rPr>
              <a:t>„</a:t>
            </a:r>
            <a:r>
              <a:rPr lang="pl-PL" sz="1800" dirty="0" smtClean="0">
                <a:solidFill>
                  <a:srgbClr val="002060"/>
                </a:solidFill>
              </a:rPr>
              <a:t>tarczy” </a:t>
            </a:r>
            <a:r>
              <a:rPr lang="pl-PL" sz="1800" dirty="0">
                <a:solidFill>
                  <a:srgbClr val="002060"/>
                </a:solidFill>
              </a:rPr>
              <a:t>i „TBM</a:t>
            </a:r>
            <a:r>
              <a:rPr lang="pl-PL" sz="1800" dirty="0" smtClean="0">
                <a:solidFill>
                  <a:srgbClr val="002060"/>
                </a:solidFill>
              </a:rPr>
              <a:t>”.</a:t>
            </a:r>
            <a:endParaRPr lang="pl-PL" sz="1800" dirty="0">
              <a:solidFill>
                <a:srgbClr val="002060"/>
              </a:solidFill>
            </a:endParaRPr>
          </a:p>
        </p:txBody>
      </p:sp>
      <p:pic>
        <p:nvPicPr>
          <p:cNvPr id="4" name="Picture 4" descr="93_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22687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bm0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5"/>
          <a:stretch/>
        </p:blipFill>
        <p:spPr bwMode="auto">
          <a:xfrm>
            <a:off x="6300192" y="4365104"/>
            <a:ext cx="2448272" cy="21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11560" y="4932457"/>
            <a:ext cx="1120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rgbClr val="396F61"/>
                </a:solidFill>
              </a:rPr>
              <a:t>Maszyna</a:t>
            </a:r>
          </a:p>
          <a:p>
            <a:r>
              <a:rPr lang="pl-PL" sz="1600" b="1" dirty="0" smtClean="0">
                <a:solidFill>
                  <a:srgbClr val="396F61"/>
                </a:solidFill>
              </a:rPr>
              <a:t> </a:t>
            </a:r>
            <a:r>
              <a:rPr lang="pl-PL" sz="1600" b="1" dirty="0">
                <a:solidFill>
                  <a:srgbClr val="396F61"/>
                </a:solidFill>
              </a:rPr>
              <a:t>tarczowa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118585" y="4941168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srgbClr val="396F61"/>
                </a:solidFill>
              </a:rPr>
              <a:t>Maszyna </a:t>
            </a:r>
            <a:endParaRPr lang="pl-PL" sz="1600" b="1" dirty="0" smtClean="0">
              <a:solidFill>
                <a:srgbClr val="396F61"/>
              </a:solidFill>
            </a:endParaRPr>
          </a:p>
          <a:p>
            <a:r>
              <a:rPr lang="pl-PL" sz="1600" b="1" dirty="0" smtClean="0">
                <a:solidFill>
                  <a:srgbClr val="396F61"/>
                </a:solidFill>
              </a:rPr>
              <a:t>wiercąca </a:t>
            </a:r>
            <a:endParaRPr lang="pl-PL" sz="1600" b="1" dirty="0">
              <a:solidFill>
                <a:srgbClr val="396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632848" cy="941388"/>
          </a:xfrm>
        </p:spPr>
        <p:txBody>
          <a:bodyPr/>
          <a:lstStyle/>
          <a:p>
            <a:pPr algn="ctr"/>
            <a:r>
              <a:rPr lang="pl-PL" dirty="0" smtClean="0"/>
              <a:t>Czy istnieje możliwość drążenia tuneli za pomocą </a:t>
            </a:r>
            <a:r>
              <a:rPr lang="pl-PL" dirty="0" err="1" smtClean="0"/>
              <a:t>pełnoprzekrojowych</a:t>
            </a:r>
            <a:r>
              <a:rPr lang="pl-PL" dirty="0" smtClean="0"/>
              <a:t> maszyn?</a:t>
            </a:r>
            <a:br>
              <a:rPr lang="pl-PL" dirty="0" smtClean="0"/>
            </a:br>
            <a:r>
              <a:rPr lang="pl-PL" b="0" i="1" dirty="0" smtClean="0">
                <a:solidFill>
                  <a:srgbClr val="C00000"/>
                </a:solidFill>
              </a:rPr>
              <a:t>Tarczą EPB </a:t>
            </a:r>
            <a:r>
              <a:rPr lang="pl-PL" b="0" i="1" dirty="0" smtClean="0">
                <a:solidFill>
                  <a:srgbClr val="C00000"/>
                </a:solidFill>
              </a:rPr>
              <a:t>– </a:t>
            </a:r>
            <a:r>
              <a:rPr lang="pl-PL" b="0" i="1" dirty="0" smtClean="0">
                <a:solidFill>
                  <a:srgbClr val="C00000"/>
                </a:solidFill>
              </a:rPr>
              <a:t>Tak w Krakowie dla metra</a:t>
            </a: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F643-C6EE-47BC-8DE2-31B8C5933533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7056784" cy="403244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9552" y="141277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i="1" dirty="0">
                <a:latin typeface="+mn-lt"/>
              </a:rPr>
              <a:t>Tarcza </a:t>
            </a:r>
            <a:r>
              <a:rPr lang="pl-PL" sz="1800" b="1" i="1" dirty="0" smtClean="0">
                <a:latin typeface="+mn-lt"/>
              </a:rPr>
              <a:t>EPB (</a:t>
            </a:r>
            <a:r>
              <a:rPr lang="pl-PL" sz="1800" i="1" dirty="0">
                <a:latin typeface="+mn-lt"/>
              </a:rPr>
              <a:t>Earth </a:t>
            </a:r>
            <a:r>
              <a:rPr lang="pl-PL" sz="1800" i="1" dirty="0" err="1">
                <a:latin typeface="+mn-lt"/>
              </a:rPr>
              <a:t>Pressure</a:t>
            </a:r>
            <a:r>
              <a:rPr lang="pl-PL" sz="1800" i="1" dirty="0">
                <a:latin typeface="+mn-lt"/>
              </a:rPr>
              <a:t> </a:t>
            </a:r>
            <a:r>
              <a:rPr lang="pl-PL" sz="1800" i="1" dirty="0" err="1">
                <a:latin typeface="+mn-lt"/>
              </a:rPr>
              <a:t>Balance</a:t>
            </a:r>
            <a:r>
              <a:rPr lang="pl-PL" sz="1800" i="1" dirty="0">
                <a:latin typeface="+mn-lt"/>
              </a:rPr>
              <a:t> </a:t>
            </a:r>
            <a:r>
              <a:rPr lang="pl-PL" sz="1800" i="1" dirty="0" err="1" smtClean="0">
                <a:latin typeface="+mn-lt"/>
              </a:rPr>
              <a:t>Shields</a:t>
            </a:r>
            <a:r>
              <a:rPr lang="pl-PL" sz="1800" i="1" dirty="0" smtClean="0">
                <a:latin typeface="+mn-lt"/>
              </a:rPr>
              <a:t>) </a:t>
            </a:r>
            <a:r>
              <a:rPr lang="pl-PL" sz="1800" dirty="0" smtClean="0">
                <a:latin typeface="+mn-lt"/>
              </a:rPr>
              <a:t>– wykorzystywana jest przy drążeniu </a:t>
            </a:r>
            <a:r>
              <a:rPr lang="pl-PL" sz="1800" dirty="0">
                <a:latin typeface="+mn-lt"/>
              </a:rPr>
              <a:t>tuneli w gruntach miękkich i </a:t>
            </a:r>
            <a:r>
              <a:rPr lang="pl-PL" sz="1800" dirty="0" smtClean="0">
                <a:latin typeface="+mn-lt"/>
              </a:rPr>
              <a:t>spoistych. Tarcza ta  przekształca </a:t>
            </a:r>
            <a:r>
              <a:rPr lang="pl-PL" sz="1800" dirty="0">
                <a:latin typeface="+mn-lt"/>
              </a:rPr>
              <a:t>urobek w pastę gruntową, która </a:t>
            </a:r>
            <a:r>
              <a:rPr lang="pl-PL" sz="1800" dirty="0" smtClean="0">
                <a:latin typeface="+mn-lt"/>
              </a:rPr>
              <a:t>wypełnia przegrodę. </a:t>
            </a:r>
            <a:endParaRPr lang="pl-P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30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956376" cy="941388"/>
          </a:xfrm>
        </p:spPr>
        <p:txBody>
          <a:bodyPr/>
          <a:lstStyle/>
          <a:p>
            <a:pPr algn="ctr"/>
            <a:r>
              <a:rPr lang="pl-PL" dirty="0" smtClean="0"/>
              <a:t>Czy istnieje możliwość drążenia tuneli za pomocą </a:t>
            </a:r>
            <a:r>
              <a:rPr lang="pl-PL" dirty="0" err="1" smtClean="0"/>
              <a:t>pełnoprzekrojowych</a:t>
            </a:r>
            <a:r>
              <a:rPr lang="pl-PL" dirty="0" smtClean="0"/>
              <a:t> maszyn ?  </a:t>
            </a:r>
            <a:r>
              <a:rPr lang="pl-PL" b="0" i="1" dirty="0" smtClean="0">
                <a:solidFill>
                  <a:srgbClr val="C00000"/>
                </a:solidFill>
              </a:rPr>
              <a:t>Single </a:t>
            </a:r>
            <a:r>
              <a:rPr lang="pl-PL" b="0" i="1" dirty="0" err="1" smtClean="0">
                <a:solidFill>
                  <a:srgbClr val="C00000"/>
                </a:solidFill>
              </a:rPr>
              <a:t>Shield</a:t>
            </a:r>
            <a:r>
              <a:rPr lang="pl-PL" b="0" i="1" dirty="0" smtClean="0">
                <a:solidFill>
                  <a:srgbClr val="C00000"/>
                </a:solidFill>
              </a:rPr>
              <a:t> TBM – tak w pewnych warunkach</a:t>
            </a:r>
            <a:r>
              <a:rPr lang="pl-PL" b="0" dirty="0" smtClean="0"/>
              <a:t> 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F643-C6EE-47BC-8DE2-31B8C5933533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924944"/>
            <a:ext cx="7776864" cy="361719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95536" y="1412776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i="1" dirty="0">
                <a:solidFill>
                  <a:srgbClr val="002060"/>
                </a:solidFill>
                <a:latin typeface="+mn-lt"/>
              </a:rPr>
              <a:t>Tarcza (Single </a:t>
            </a:r>
            <a:r>
              <a:rPr lang="pl-PL" sz="1800" b="1" i="1" dirty="0" err="1">
                <a:solidFill>
                  <a:srgbClr val="002060"/>
                </a:solidFill>
                <a:latin typeface="+mn-lt"/>
              </a:rPr>
              <a:t>Shield</a:t>
            </a:r>
            <a:r>
              <a:rPr lang="pl-PL" sz="1800" b="1" i="1" dirty="0">
                <a:solidFill>
                  <a:srgbClr val="002060"/>
                </a:solidFill>
                <a:latin typeface="+mn-lt"/>
              </a:rPr>
              <a:t> TBM)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z pojedynczą osłoną) jest przeznaczona do drążenia tuneli w warunkach skalnych, przy małej ilości dopływającej wody. Dzięki wykorzystaniu obudowy segmentowej uzyskuje się duże postępy drążenia tuneli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(15-20m/dobę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).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0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632848" cy="941388"/>
          </a:xfrm>
        </p:spPr>
        <p:txBody>
          <a:bodyPr/>
          <a:lstStyle/>
          <a:p>
            <a:pPr algn="ctr"/>
            <a:r>
              <a:rPr lang="pl-PL" dirty="0" smtClean="0"/>
              <a:t>Czy istnieje możliwość drążenia tuneli za pomocą </a:t>
            </a:r>
            <a:r>
              <a:rPr lang="pl-PL" dirty="0" err="1" smtClean="0"/>
              <a:t>pełnoprzekrojowych</a:t>
            </a:r>
            <a:r>
              <a:rPr lang="pl-PL" dirty="0" smtClean="0"/>
              <a:t> maszyn?</a:t>
            </a:r>
            <a:br>
              <a:rPr lang="pl-PL" dirty="0" smtClean="0"/>
            </a:br>
            <a:r>
              <a:rPr lang="pl-PL" b="0" i="1" dirty="0" err="1" smtClean="0">
                <a:solidFill>
                  <a:srgbClr val="C00000"/>
                </a:solidFill>
              </a:rPr>
              <a:t>Double</a:t>
            </a:r>
            <a:r>
              <a:rPr lang="pl-PL" b="0" i="1" dirty="0" smtClean="0">
                <a:solidFill>
                  <a:srgbClr val="C00000"/>
                </a:solidFill>
              </a:rPr>
              <a:t> </a:t>
            </a:r>
            <a:r>
              <a:rPr lang="pl-PL" b="0" i="1" dirty="0" err="1">
                <a:solidFill>
                  <a:srgbClr val="C00000"/>
                </a:solidFill>
              </a:rPr>
              <a:t>Shield</a:t>
            </a:r>
            <a:r>
              <a:rPr lang="pl-PL" b="0" i="1" dirty="0">
                <a:solidFill>
                  <a:srgbClr val="C00000"/>
                </a:solidFill>
              </a:rPr>
              <a:t> TBM – tak w pewnych warunkach</a:t>
            </a:r>
            <a:r>
              <a:rPr lang="pl-PL" b="0" dirty="0"/>
              <a:t> </a:t>
            </a: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F643-C6EE-47BC-8DE2-31B8C5933533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1412776"/>
            <a:ext cx="8343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i="1" dirty="0">
                <a:latin typeface="+mn-lt"/>
              </a:rPr>
              <a:t>Tarcza (</a:t>
            </a:r>
            <a:r>
              <a:rPr lang="pl-PL" sz="1800" b="1" i="1" dirty="0" err="1">
                <a:latin typeface="+mn-lt"/>
              </a:rPr>
              <a:t>Double</a:t>
            </a:r>
            <a:r>
              <a:rPr lang="pl-PL" sz="1800" b="1" i="1" dirty="0">
                <a:latin typeface="+mn-lt"/>
              </a:rPr>
              <a:t> </a:t>
            </a:r>
            <a:r>
              <a:rPr lang="pl-PL" sz="1800" b="1" i="1" dirty="0" err="1">
                <a:latin typeface="+mn-lt"/>
              </a:rPr>
              <a:t>Shield</a:t>
            </a:r>
            <a:r>
              <a:rPr lang="pl-PL" sz="1800" b="1" i="1" dirty="0">
                <a:latin typeface="+mn-lt"/>
              </a:rPr>
              <a:t> TBM)</a:t>
            </a:r>
            <a:r>
              <a:rPr lang="pl-PL" sz="1800" dirty="0">
                <a:latin typeface="+mn-lt"/>
              </a:rPr>
              <a:t>- wykorzystuje się </a:t>
            </a:r>
            <a:r>
              <a:rPr lang="pl-PL" sz="1800" dirty="0" smtClean="0">
                <a:latin typeface="+mn-lt"/>
              </a:rPr>
              <a:t>2 </a:t>
            </a:r>
            <a:r>
              <a:rPr lang="pl-PL" sz="1800" dirty="0">
                <a:latin typeface="+mn-lt"/>
              </a:rPr>
              <a:t>tarcze, jedną  opartą na chwytakach (</a:t>
            </a:r>
            <a:r>
              <a:rPr lang="pl-PL" sz="1800" dirty="0" err="1">
                <a:latin typeface="+mn-lt"/>
              </a:rPr>
              <a:t>Gripper</a:t>
            </a:r>
            <a:r>
              <a:rPr lang="pl-PL" sz="1800" dirty="0">
                <a:latin typeface="+mn-lt"/>
              </a:rPr>
              <a:t> TBM), drugą </a:t>
            </a:r>
            <a:r>
              <a:rPr lang="pl-PL" sz="1800" dirty="0" smtClean="0">
                <a:latin typeface="+mn-lt"/>
              </a:rPr>
              <a:t>związaną z tarczą tnącą. . </a:t>
            </a:r>
            <a:r>
              <a:rPr lang="pl-PL" sz="1800" u="sng" dirty="0">
                <a:latin typeface="+mn-lt"/>
              </a:rPr>
              <a:t>Wykorzystywana jest do drążenia tuneli w skałach z małym dopływem wody.</a:t>
            </a:r>
            <a:r>
              <a:rPr lang="pl-PL" sz="1800" dirty="0">
                <a:latin typeface="+mn-lt"/>
              </a:rPr>
              <a:t> Podczas drążenia tuneli równolegle zakładana jest obudowa segmentowa co pozwala uzyskać duże postępy (</a:t>
            </a:r>
            <a:r>
              <a:rPr lang="pl-PL" sz="1800" dirty="0" smtClean="0">
                <a:latin typeface="+mn-lt"/>
              </a:rPr>
              <a:t>25–30m/dobę).</a:t>
            </a:r>
            <a:endParaRPr lang="pl-PL" sz="1800" dirty="0">
              <a:latin typeface="+mn-lt"/>
            </a:endParaRPr>
          </a:p>
        </p:txBody>
      </p:sp>
      <p:pic>
        <p:nvPicPr>
          <p:cNvPr id="7" name="Obraz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8960"/>
            <a:ext cx="734481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210425" cy="9413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Dwa tunele </a:t>
            </a:r>
            <a:r>
              <a:rPr lang="pl-PL" dirty="0"/>
              <a:t>na drodze S7 </a:t>
            </a:r>
            <a:r>
              <a:rPr lang="pl-PL" dirty="0" smtClean="0"/>
              <a:t> </a:t>
            </a:r>
            <a:r>
              <a:rPr lang="pl-PL" dirty="0"/>
              <a:t>Lubień – </a:t>
            </a:r>
            <a:r>
              <a:rPr lang="pl-PL" dirty="0" smtClean="0"/>
              <a:t>Rabka, drążone w odległości 14m we fliszu karpackim. Wykonawca: ASTALDI S.G.S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55761"/>
            <a:ext cx="8291264" cy="5269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Tunele o dł. 2,1km i szer.17,3m drążone są za pomocą </a:t>
            </a:r>
            <a:r>
              <a:rPr lang="pl-PL" sz="1800" b="1" dirty="0" smtClean="0">
                <a:solidFill>
                  <a:srgbClr val="002060"/>
                </a:solidFill>
              </a:rPr>
              <a:t>NATM poszerzoną </a:t>
            </a:r>
            <a:r>
              <a:rPr lang="pl-PL" sz="1800" b="1" dirty="0">
                <a:solidFill>
                  <a:srgbClr val="002060"/>
                </a:solidFill>
              </a:rPr>
              <a:t>o metodę </a:t>
            </a:r>
            <a:r>
              <a:rPr lang="pl-PL" sz="1800" b="1" dirty="0" smtClean="0">
                <a:solidFill>
                  <a:srgbClr val="002060"/>
                </a:solidFill>
              </a:rPr>
              <a:t>obserwacyjną </a:t>
            </a:r>
            <a:r>
              <a:rPr lang="pl-PL" sz="1800" b="1" dirty="0">
                <a:solidFill>
                  <a:srgbClr val="002060"/>
                </a:solidFill>
              </a:rPr>
              <a:t>np. ADECO-RS</a:t>
            </a:r>
            <a:r>
              <a:rPr lang="pl-PL" sz="1800" b="1" dirty="0" smtClean="0">
                <a:solidFill>
                  <a:srgbClr val="002060"/>
                </a:solidFill>
              </a:rPr>
              <a:t>. </a:t>
            </a:r>
            <a:r>
              <a:rPr lang="pl-PL" sz="1800" dirty="0" smtClean="0">
                <a:solidFill>
                  <a:srgbClr val="002060"/>
                </a:solidFill>
              </a:rPr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F643-C6EE-47BC-8DE2-31B8C5933533}" type="slidenum">
              <a:rPr lang="pl-PL" smtClean="0"/>
              <a:pPr/>
              <a:t>15</a:t>
            </a:fld>
            <a:endParaRPr lang="pl-PL"/>
          </a:p>
        </p:txBody>
      </p:sp>
      <p:pic>
        <p:nvPicPr>
          <p:cNvPr id="6" name="Immagin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12976"/>
            <a:ext cx="4680520" cy="3327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467544" y="186920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rgbClr val="002060"/>
                </a:solidFill>
              </a:rPr>
              <a:t>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20 lat temu podczas drążenia 2 tuneli w Świnnej Porębie, dla rozpoznania fliszu karpackiego wykonano dużo badań naukowych. Napisano kilka prac doktorskich i jedną habilitacyjną. Opracowano specjalne klasyfikacje dla fliszowego masywu skalnego. Aktualnie </a:t>
            </a:r>
          </a:p>
          <a:p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nabieramy dużych doświadczeń </a:t>
            </a:r>
          </a:p>
          <a:p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przy drążeniu tuneli w Naprawie.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 Mała odległość tuneli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w Świnnej Porębie i tuneli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w Naprawie od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projektowanych tuneli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kolejowych, które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będą drążone na trasie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Kraków, Świątniki Górne,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Myślenice pozwala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wykorzystać nabyte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wcześniej doświadczenia.</a:t>
            </a:r>
            <a:r>
              <a:rPr lang="pl-PL" sz="1800" dirty="0" smtClean="0">
                <a:latin typeface="+mn-lt"/>
              </a:rPr>
              <a:t> </a:t>
            </a:r>
            <a:endParaRPr lang="pl-P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53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259588" y="189387"/>
            <a:ext cx="184731" cy="44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pl-PL" sz="2264"/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893040"/>
            <a:ext cx="7956376" cy="345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577991" y="4221088"/>
            <a:ext cx="824248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1- 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trzon krystaliczny tatr z pokrywą osadową i płaszczowinami wierchowymi, </a:t>
            </a:r>
          </a:p>
          <a:p>
            <a:pPr>
              <a:defRPr/>
            </a:pP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2- płaszczowiny reglowe, 3- flisz podhalański</a:t>
            </a:r>
            <a:r>
              <a:rPr lang="pl-PL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4- 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pieniński pas skałkowy, </a:t>
            </a:r>
            <a:r>
              <a:rPr lang="pl-PL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5 - </a:t>
            </a:r>
            <a:r>
              <a:rPr lang="pl-PL" sz="1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płaszczowina magurska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</a:t>
            </a:r>
            <a:r>
              <a:rPr lang="pl-PL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6-płaszczowina 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grybowska, 7- płaszczowina dukielska, </a:t>
            </a:r>
            <a:r>
              <a:rPr lang="pl-PL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8- 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łuski </a:t>
            </a:r>
            <a:r>
              <a:rPr lang="pl-PL" sz="1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przedmagurskie</a:t>
            </a:r>
            <a:r>
              <a:rPr lang="pl-PL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pl-PL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9- 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płaszczowina śląska, 10- płaszczowina </a:t>
            </a:r>
            <a:r>
              <a:rPr lang="pl-PL" sz="1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podśląska</a:t>
            </a:r>
            <a:r>
              <a:rPr lang="pl-PL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11- 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płaszczowina </a:t>
            </a:r>
            <a:r>
              <a:rPr lang="pl-PL" sz="1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skolska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12- skałki andrychowskie, </a:t>
            </a:r>
            <a:r>
              <a:rPr lang="pl-PL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13- 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płaszczowina </a:t>
            </a:r>
            <a:r>
              <a:rPr lang="pl-PL" sz="1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stebnicka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14- fałdy Wieliczki i Bochni, </a:t>
            </a:r>
          </a:p>
          <a:p>
            <a:pPr>
              <a:defRPr/>
            </a:pP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15- osady </a:t>
            </a:r>
            <a:r>
              <a:rPr lang="pl-PL" sz="1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badenu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i sarmatu słabo zaburzone, leżące na </a:t>
            </a:r>
            <a:r>
              <a:rPr lang="pl-PL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fliszu, 16- 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miocen autochtoniczny</a:t>
            </a:r>
            <a:r>
              <a:rPr lang="pl-PL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pl-PL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17- 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skały wulkaniczne i żyłowe </a:t>
            </a:r>
            <a:r>
              <a:rPr lang="pl-PL" sz="1400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późnoalpejskie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18- nasunięcia w obrębie płaszczowin, </a:t>
            </a:r>
          </a:p>
          <a:p>
            <a:pPr>
              <a:defRPr/>
            </a:pPr>
            <a:r>
              <a:rPr lang="pl-PL" sz="1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19- ważniejsze uskoki; I - zatoka rzeszowska, II - zatoka pilzneńska, III - zatoka gdowska</a:t>
            </a:r>
            <a:endParaRPr lang="pl-PL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5" y="111348"/>
            <a:ext cx="7210425" cy="941388"/>
          </a:xfrm>
        </p:spPr>
        <p:txBody>
          <a:bodyPr>
            <a:normAutofit/>
          </a:bodyPr>
          <a:lstStyle/>
          <a:p>
            <a:r>
              <a:rPr lang="pl-PL" dirty="0">
                <a:cs typeface="Times New Roman" pitchFamily="18" charset="0"/>
              </a:rPr>
              <a:t>Poglądowa mapa </a:t>
            </a:r>
            <a:r>
              <a:rPr lang="pl-PL" dirty="0" smtClean="0">
                <a:cs typeface="Times New Roman" pitchFamily="18" charset="0"/>
              </a:rPr>
              <a:t>geologiczna </a:t>
            </a:r>
            <a:r>
              <a:rPr lang="pl-PL" dirty="0">
                <a:cs typeface="Times New Roman" pitchFamily="18" charset="0"/>
              </a:rPr>
              <a:t>polskich Karpat </a:t>
            </a:r>
            <a:r>
              <a:rPr lang="pl-PL" sz="2000" dirty="0">
                <a:cs typeface="Times New Roman" pitchFamily="18" charset="0"/>
              </a:rPr>
              <a:t>(wg Książkiewicza i in., </a:t>
            </a:r>
            <a:r>
              <a:rPr lang="pl-PL" sz="2000" dirty="0" smtClean="0">
                <a:cs typeface="Times New Roman" pitchFamily="18" charset="0"/>
              </a:rPr>
              <a:t>1965)</a:t>
            </a:r>
            <a:endParaRPr lang="pl-PL" sz="2000" dirty="0"/>
          </a:p>
        </p:txBody>
      </p:sp>
      <p:sp>
        <p:nvSpPr>
          <p:cNvPr id="5" name="Pierścień 4"/>
          <p:cNvSpPr/>
          <p:nvPr/>
        </p:nvSpPr>
        <p:spPr>
          <a:xfrm>
            <a:off x="3707904" y="2204864"/>
            <a:ext cx="288032" cy="272931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ierścień 6"/>
          <p:cNvSpPr/>
          <p:nvPr/>
        </p:nvSpPr>
        <p:spPr>
          <a:xfrm>
            <a:off x="3203848" y="1859925"/>
            <a:ext cx="288032" cy="272931"/>
          </a:xfrm>
          <a:prstGeom prst="donu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Pierścień 7"/>
          <p:cNvSpPr/>
          <p:nvPr/>
        </p:nvSpPr>
        <p:spPr>
          <a:xfrm>
            <a:off x="1763688" y="2291973"/>
            <a:ext cx="288032" cy="272931"/>
          </a:xfrm>
          <a:prstGeom prst="don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10425" cy="941388"/>
          </a:xfrm>
        </p:spPr>
        <p:txBody>
          <a:bodyPr>
            <a:normAutofit/>
          </a:bodyPr>
          <a:lstStyle/>
          <a:p>
            <a:r>
              <a:rPr lang="pl-PL" dirty="0" smtClean="0"/>
              <a:t>Budowa tuneli w polskich górach a szczególnie we fliszu karpackim</a:t>
            </a:r>
            <a:endParaRPr lang="pl-PL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1386056"/>
            <a:ext cx="4392488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Flisz Karpacki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budują warstwy skał drobno i gruboziarnistych, składających się głównie z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piaskowców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i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zlepieńców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oraz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łupków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i </a:t>
            </a:r>
            <a:r>
              <a:rPr kumimoji="0" lang="pl-PL" sz="1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mułowców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o różnorodnej </a:t>
            </a:r>
            <a:r>
              <a:rPr lang="pl-PL" sz="1800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strukturze, teksturze, składzie petrograficznym co powoduje  istotne </a:t>
            </a:r>
            <a:r>
              <a:rPr lang="pl-PL" sz="1800" dirty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zróżnicowanie ich parametrów </a:t>
            </a:r>
            <a:r>
              <a:rPr lang="pl-PL" sz="1800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fizyko-mechanicznych zwłaszcza łupku i anizotropię (dochodzącą do 10 razy).</a:t>
            </a:r>
          </a:p>
          <a:p>
            <a:pPr algn="just"/>
            <a:r>
              <a:rPr lang="pl-PL" sz="1800" dirty="0">
                <a:solidFill>
                  <a:srgbClr val="002060"/>
                </a:solidFill>
                <a:latin typeface="+mn-lt"/>
              </a:rPr>
              <a:t>Flisz karpacki jest silnie spękany. Występuje pięć podstawowych rodzajów spękań: spękania uwarstwienia, spękania ciosowe, spękania </a:t>
            </a:r>
            <a:r>
              <a:rPr lang="pl-PL" sz="1800" dirty="0" err="1">
                <a:solidFill>
                  <a:srgbClr val="002060"/>
                </a:solidFill>
                <a:latin typeface="+mn-lt"/>
              </a:rPr>
              <a:t>złupkowacenia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, spękania strefy przypowierzchniowej i uskoki (</a:t>
            </a:r>
            <a:r>
              <a:rPr lang="pl-PL" sz="1800" dirty="0" err="1">
                <a:solidFill>
                  <a:srgbClr val="002060"/>
                </a:solidFill>
                <a:latin typeface="+mn-lt"/>
              </a:rPr>
              <a:t>Thiel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 1995).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927624" cy="26642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396044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 smtClean="0"/>
              <a:t>Premetro</a:t>
            </a:r>
            <a:r>
              <a:rPr lang="pl-PL" altLang="pl-PL" dirty="0" smtClean="0"/>
              <a:t> w Krakowie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412875"/>
            <a:ext cx="8147050" cy="4713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sz="1800" b="1" dirty="0" smtClean="0"/>
              <a:t>Rodzaje </a:t>
            </a:r>
            <a:r>
              <a:rPr lang="pl-PL" sz="1800" b="1" dirty="0" err="1" smtClean="0"/>
              <a:t>premetra</a:t>
            </a:r>
            <a:r>
              <a:rPr lang="pl-PL" sz="1800" dirty="0" smtClean="0"/>
              <a:t> w </a:t>
            </a:r>
            <a:r>
              <a:rPr lang="pl-PL" sz="1800" dirty="0"/>
              <a:t>zależności od rodzaju transportu </a:t>
            </a:r>
            <a:r>
              <a:rPr lang="pl-PL" sz="1800" dirty="0" smtClean="0"/>
              <a:t>:</a:t>
            </a:r>
            <a:endParaRPr lang="pl-PL" sz="1800" dirty="0"/>
          </a:p>
          <a:p>
            <a:pPr>
              <a:defRPr/>
            </a:pPr>
            <a:r>
              <a:rPr lang="pl-PL" sz="1800" b="1" dirty="0" err="1" smtClean="0">
                <a:solidFill>
                  <a:srgbClr val="C00000"/>
                </a:solidFill>
              </a:rPr>
              <a:t>premetro</a:t>
            </a:r>
            <a:r>
              <a:rPr lang="pl-PL" sz="1800" b="1" dirty="0" smtClean="0">
                <a:solidFill>
                  <a:srgbClr val="C00000"/>
                </a:solidFill>
              </a:rPr>
              <a:t> </a:t>
            </a:r>
            <a:r>
              <a:rPr lang="pl-PL" sz="1800" b="1" dirty="0">
                <a:solidFill>
                  <a:srgbClr val="C00000"/>
                </a:solidFill>
              </a:rPr>
              <a:t>„</a:t>
            </a:r>
            <a:r>
              <a:rPr lang="pl-PL" sz="1800" b="1" dirty="0" smtClean="0">
                <a:solidFill>
                  <a:srgbClr val="C00000"/>
                </a:solidFill>
              </a:rPr>
              <a:t>ciężkie”</a:t>
            </a:r>
            <a:r>
              <a:rPr lang="pl-PL" sz="1800" dirty="0" smtClean="0"/>
              <a:t> </a:t>
            </a:r>
            <a:r>
              <a:rPr lang="pl-PL" sz="1800" dirty="0"/>
              <a:t>– </a:t>
            </a:r>
            <a:r>
              <a:rPr lang="pl-PL" sz="1800" dirty="0" smtClean="0"/>
              <a:t>podobne do metra </a:t>
            </a:r>
            <a:r>
              <a:rPr lang="pl-PL" sz="1800" dirty="0"/>
              <a:t>„</a:t>
            </a:r>
            <a:r>
              <a:rPr lang="pl-PL" sz="1800" dirty="0" smtClean="0"/>
              <a:t>ciężkiego”, chociaż w większym stopniu wykorzystuje transport w </a:t>
            </a:r>
            <a:r>
              <a:rPr lang="pl-PL" sz="1800" dirty="0"/>
              <a:t>przestrzeni </a:t>
            </a:r>
            <a:r>
              <a:rPr lang="pl-PL" sz="1800" dirty="0" smtClean="0"/>
              <a:t>naziemnej. </a:t>
            </a:r>
            <a:endParaRPr lang="pl-PL" sz="1800" dirty="0"/>
          </a:p>
          <a:p>
            <a:pPr>
              <a:defRPr/>
            </a:pPr>
            <a:r>
              <a:rPr lang="pl-PL" sz="1800" b="1" dirty="0" err="1" smtClean="0">
                <a:solidFill>
                  <a:srgbClr val="C00000"/>
                </a:solidFill>
              </a:rPr>
              <a:t>premetro</a:t>
            </a:r>
            <a:r>
              <a:rPr lang="pl-PL" sz="1800" b="1" dirty="0" smtClean="0">
                <a:solidFill>
                  <a:srgbClr val="C00000"/>
                </a:solidFill>
              </a:rPr>
              <a:t> </a:t>
            </a:r>
            <a:r>
              <a:rPr lang="pl-PL" sz="1800" b="1" dirty="0">
                <a:solidFill>
                  <a:srgbClr val="C00000"/>
                </a:solidFill>
              </a:rPr>
              <a:t>„</a:t>
            </a:r>
            <a:r>
              <a:rPr lang="pl-PL" sz="1800" b="1" dirty="0" smtClean="0">
                <a:solidFill>
                  <a:srgbClr val="C00000"/>
                </a:solidFill>
              </a:rPr>
              <a:t>lekkie”</a:t>
            </a:r>
            <a:r>
              <a:rPr lang="pl-PL" sz="1800" b="1" dirty="0" smtClean="0"/>
              <a:t> </a:t>
            </a:r>
            <a:r>
              <a:rPr lang="pl-PL" sz="1800" dirty="0" smtClean="0"/>
              <a:t>- wykorzystuje </a:t>
            </a:r>
            <a:r>
              <a:rPr lang="pl-PL" sz="1800" dirty="0"/>
              <a:t>koleje elektryczne o lżejszej konstrukcji w porównaniu z metrem „ciężkim” (mogą to być nawet kabiny) i krótsze pociągi, </a:t>
            </a:r>
            <a:r>
              <a:rPr lang="pl-PL" sz="1800" dirty="0" smtClean="0"/>
              <a:t>jeżdżące </a:t>
            </a:r>
            <a:r>
              <a:rPr lang="pl-PL" sz="1800" dirty="0"/>
              <a:t>ze znaczną częstotliwością i z </a:t>
            </a:r>
            <a:r>
              <a:rPr lang="pl-PL" sz="1800" dirty="0" smtClean="0"/>
              <a:t>reguły </a:t>
            </a:r>
            <a:r>
              <a:rPr lang="pl-PL" sz="1800" dirty="0"/>
              <a:t>zautomatyzowane. </a:t>
            </a:r>
            <a:r>
              <a:rPr lang="pl-PL" sz="1800" dirty="0" smtClean="0"/>
              <a:t>Zaprojektowane na mniejsze </a:t>
            </a:r>
            <a:r>
              <a:rPr lang="pl-PL" sz="1800" dirty="0"/>
              <a:t>obciążenie ruchem niż </a:t>
            </a:r>
            <a:r>
              <a:rPr lang="pl-PL" sz="1800" dirty="0" smtClean="0"/>
              <a:t>kolej </a:t>
            </a:r>
            <a:r>
              <a:rPr lang="pl-PL" sz="1800" dirty="0"/>
              <a:t>„</a:t>
            </a:r>
            <a:r>
              <a:rPr lang="pl-PL" sz="1800" dirty="0" smtClean="0"/>
              <a:t>ciężka” </a:t>
            </a:r>
            <a:r>
              <a:rPr lang="pl-PL" sz="1800" dirty="0"/>
              <a:t>lecz większe aniżeli </a:t>
            </a:r>
            <a:r>
              <a:rPr lang="pl-PL" sz="1800" dirty="0" smtClean="0"/>
              <a:t>system tramwajowy. </a:t>
            </a:r>
            <a:r>
              <a:rPr lang="pl-PL" sz="1800" dirty="0"/>
              <a:t>Linie </a:t>
            </a:r>
            <a:r>
              <a:rPr lang="pl-PL" sz="1800" dirty="0" err="1" smtClean="0"/>
              <a:t>premetra</a:t>
            </a:r>
            <a:r>
              <a:rPr lang="pl-PL" sz="1800" dirty="0" smtClean="0"/>
              <a:t> </a:t>
            </a:r>
            <a:r>
              <a:rPr lang="pl-PL" sz="1800" dirty="0"/>
              <a:t>są połączeniami bezkolizyjnymi </a:t>
            </a:r>
            <a:r>
              <a:rPr lang="pl-PL" sz="1800" dirty="0" smtClean="0"/>
              <a:t>biegnącymi </a:t>
            </a:r>
            <a:r>
              <a:rPr lang="pl-PL" sz="1800" dirty="0" err="1" smtClean="0"/>
              <a:t>podziemią</a:t>
            </a:r>
            <a:r>
              <a:rPr lang="pl-PL" sz="1800" dirty="0" smtClean="0"/>
              <a:t>  oraz na powierzchni </a:t>
            </a:r>
            <a:r>
              <a:rPr lang="pl-PL" sz="1800" dirty="0"/>
              <a:t>terenu i/lub po </a:t>
            </a:r>
            <a:r>
              <a:rPr lang="pl-PL" sz="1800" dirty="0" smtClean="0"/>
              <a:t>estakadach. </a:t>
            </a:r>
            <a:r>
              <a:rPr lang="pl-PL" sz="1800" dirty="0"/>
              <a:t>Część podziemna biegnie zazwyczaj w miejscach, w których prędkość normalnego tramwaju ze względu na gęstą zabudowę jest zdecydowanie niższa. </a:t>
            </a:r>
          </a:p>
          <a:p>
            <a:pPr>
              <a:defRPr/>
            </a:pPr>
            <a:r>
              <a:rPr lang="pl-PL" sz="1800" b="1" dirty="0" err="1">
                <a:solidFill>
                  <a:srgbClr val="C00000"/>
                </a:solidFill>
              </a:rPr>
              <a:t>premetro</a:t>
            </a:r>
            <a:r>
              <a:rPr lang="pl-PL" sz="1800" b="1" dirty="0">
                <a:solidFill>
                  <a:srgbClr val="C00000"/>
                </a:solidFill>
              </a:rPr>
              <a:t> „ciężkie/lekkie” </a:t>
            </a:r>
            <a:r>
              <a:rPr lang="pl-PL" sz="1800" dirty="0"/>
              <a:t>jest hybrydą klasycznego metra i lekkiej kolei lokalnej. Czasami w tunelach </a:t>
            </a:r>
            <a:r>
              <a:rPr lang="pl-PL" sz="1800" dirty="0" err="1"/>
              <a:t>premetra</a:t>
            </a:r>
            <a:r>
              <a:rPr lang="pl-PL" sz="1800" dirty="0"/>
              <a:t> biegną również linie tramwajowe (np. Amsterdam). </a:t>
            </a: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41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Wzrost liczby pasażerów metra Warszawskiego w latach 1995-2014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775"/>
            <a:ext cx="8507413" cy="4497388"/>
          </a:xfrm>
        </p:spPr>
        <p:txBody>
          <a:bodyPr/>
          <a:lstStyle/>
          <a:p>
            <a:pPr marL="0" indent="0">
              <a:buFontTx/>
              <a:buNone/>
            </a:pPr>
            <a:endParaRPr lang="pl-PL" altLang="pl-PL" smtClean="0"/>
          </a:p>
          <a:p>
            <a:pPr marL="0" indent="0">
              <a:buFontTx/>
              <a:buNone/>
            </a:pPr>
            <a:endParaRPr lang="pl-PL" altLang="pl-PL" smtClean="0"/>
          </a:p>
          <a:p>
            <a:pPr marL="0" indent="0">
              <a:buFontTx/>
              <a:buNone/>
            </a:pPr>
            <a:endParaRPr lang="pl-PL" altLang="pl-PL" smtClean="0"/>
          </a:p>
          <a:p>
            <a:pPr marL="0" indent="0">
              <a:buFontTx/>
              <a:buNone/>
            </a:pPr>
            <a:endParaRPr lang="pl-PL" altLang="pl-PL" smtClean="0"/>
          </a:p>
          <a:p>
            <a:pPr marL="0" indent="0">
              <a:buFontTx/>
              <a:buNone/>
            </a:pPr>
            <a:endParaRPr lang="pl-PL" altLang="pl-PL" smtClean="0"/>
          </a:p>
          <a:p>
            <a:pPr marL="0" indent="0">
              <a:buFontTx/>
              <a:buNone/>
            </a:pPr>
            <a:endParaRPr lang="pl-PL" altLang="pl-PL" smtClean="0"/>
          </a:p>
          <a:p>
            <a:pPr marL="0" indent="0">
              <a:buFontTx/>
              <a:buNone/>
            </a:pPr>
            <a:endParaRPr lang="pl-PL" altLang="pl-PL" smtClean="0"/>
          </a:p>
          <a:p>
            <a:pPr marL="0" indent="0">
              <a:buFontTx/>
              <a:buNone/>
            </a:pPr>
            <a:endParaRPr lang="pl-PL" altLang="pl-PL" smtClean="0"/>
          </a:p>
          <a:p>
            <a:pPr marL="0" indent="0">
              <a:buFontTx/>
              <a:buNone/>
            </a:pPr>
            <a:endParaRPr lang="pl-PL" altLang="pl-PL" smtClean="0"/>
          </a:p>
          <a:p>
            <a:pPr marL="0" indent="0">
              <a:buFontTx/>
              <a:buNone/>
            </a:pPr>
            <a:endParaRPr lang="pl-PL" altLang="pl-PL" sz="1200" smtClean="0"/>
          </a:p>
          <a:p>
            <a:pPr marL="0" indent="0">
              <a:buFontTx/>
              <a:buNone/>
            </a:pPr>
            <a:r>
              <a:rPr lang="pl-PL" altLang="pl-PL" sz="1200" smtClean="0"/>
              <a:t>Petrus J.: Metro w Warszawie – 20 lat działalności dla miasta i jego mieszkańców,  II Konferencja Naukowo-Techniczna „Problemy podziemnej komunikacji miejskiej w Krakowie”, Kraków 2015.</a:t>
            </a:r>
          </a:p>
          <a:p>
            <a:pPr marL="0" indent="0">
              <a:buFontTx/>
              <a:buNone/>
            </a:pPr>
            <a:endParaRPr lang="pl-PL" altLang="pl-PL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19250"/>
            <a:ext cx="8786812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10425" cy="941388"/>
          </a:xfrm>
        </p:spPr>
        <p:txBody>
          <a:bodyPr/>
          <a:lstStyle/>
          <a:p>
            <a:r>
              <a:rPr lang="pl-PL" dirty="0" smtClean="0"/>
              <a:t>Wykorzystanie tuneli w świecie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1" cy="2232273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 smtClean="0"/>
              <a:t>Na świecie buduje się setki km tuneli rocznie są to zarówno tunele drogowe jak również tunele kolejowe. Zarówno bogatsi od nas jak również biedniejsi zorientowali się, że </a:t>
            </a:r>
            <a:r>
              <a:rPr lang="pl-PL" sz="1800" b="1" dirty="0" smtClean="0">
                <a:solidFill>
                  <a:srgbClr val="C00000"/>
                </a:solidFill>
              </a:rPr>
              <a:t>budowa tuneli się opłaca</a:t>
            </a:r>
            <a:r>
              <a:rPr lang="pl-PL" sz="1800" dirty="0" smtClean="0"/>
              <a:t>. </a:t>
            </a:r>
          </a:p>
          <a:p>
            <a:pPr marL="0" indent="0" algn="just">
              <a:buNone/>
            </a:pPr>
            <a:r>
              <a:rPr lang="pl-PL" sz="1800" dirty="0" smtClean="0"/>
              <a:t>Nauczyliśmy się budować tunele w różnych warunkach naturalnych: w górach, pod wodą, w gruncie i w bardzo mocnej skale. Nadszedł czas aby w Polsce również na znacznie większą skalę zaczęto wykorzystywać to niezwykle nowoczesne rozwiązanie.  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F643-C6EE-47BC-8DE2-31B8C5933533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5" name="Picture 3" descr="et4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7" y="3429000"/>
            <a:ext cx="501543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yt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3528392" cy="24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436096" y="5714092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err="1" smtClean="0">
                <a:solidFill>
                  <a:srgbClr val="C00000"/>
                </a:solidFill>
                <a:latin typeface="+mn-lt"/>
              </a:rPr>
              <a:t>Eurotunel</a:t>
            </a:r>
            <a:r>
              <a:rPr lang="pl-PL" sz="1600" i="1" dirty="0" smtClean="0">
                <a:solidFill>
                  <a:srgbClr val="C00000"/>
                </a:solidFill>
                <a:latin typeface="+mn-lt"/>
              </a:rPr>
              <a:t> dł. 50,5km w 6 lat !!!.</a:t>
            </a:r>
            <a:r>
              <a:rPr lang="pl-PL" sz="1600" i="1" dirty="0" smtClean="0">
                <a:solidFill>
                  <a:srgbClr val="C00000"/>
                </a:solidFill>
              </a:rPr>
              <a:t> </a:t>
            </a:r>
            <a:endParaRPr lang="pl-PL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489075" y="188913"/>
            <a:ext cx="75469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C00000"/>
                </a:solidFill>
              </a:rPr>
              <a:t>Mit 1</a:t>
            </a:r>
            <a:r>
              <a:rPr lang="pl-PL" altLang="pl-PL" b="1"/>
              <a:t> – Metra (Premetra) buduje się tylko w bardzo dużych miastach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5288" y="1773238"/>
            <a:ext cx="6913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4213" y="1412875"/>
            <a:ext cx="80645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>
                <a:solidFill>
                  <a:srgbClr val="C00000"/>
                </a:solidFill>
              </a:rPr>
              <a:t> </a:t>
            </a:r>
            <a:r>
              <a:rPr lang="pl-PL" altLang="pl-PL" sz="1800" b="1">
                <a:solidFill>
                  <a:srgbClr val="002060"/>
                </a:solidFill>
              </a:rPr>
              <a:t>Kraków = 759tys. mieszkańców + 200tys. studentów + ok.   	      8-10mln turystów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u="sng">
                <a:solidFill>
                  <a:srgbClr val="C00000"/>
                </a:solidFill>
              </a:rPr>
              <a:t>Premetra w Europie w miastach mniejszych od Krakowa:</a:t>
            </a:r>
            <a:endParaRPr lang="pl-PL" altLang="pl-PL" sz="1800" u="sng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Antwerpia (460tys.), Bielefeld (330tys.), Bochum (380tys.), Charleroi (210tys.), Dortmund (590tys.), Haga (480tys.)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Duisburg (500tys.), Dusseldorf (590tys.), Essen (580tys.),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Glasgow (580tys.), Oslo (600tys.),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Hanower (520tys.), Lille (230tys.),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Katania (310tys.), Rouen (200tys.),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Krzywy Róg (690tys.),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Marsylia (870tys.), Bonn (320tys.),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Norymberga (510tys.),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Stuttgart (620tys.), </a:t>
            </a:r>
          </a:p>
        </p:txBody>
      </p:sp>
      <p:pic>
        <p:nvPicPr>
          <p:cNvPr id="13317" name="Picture 111" descr="L14-04-Chatelet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625850"/>
            <a:ext cx="3960812" cy="297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69657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1476375" y="615950"/>
            <a:ext cx="7210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b="1"/>
              <a:t>Argumenty za Premetrem</a:t>
            </a:r>
          </a:p>
        </p:txBody>
      </p:sp>
      <p:sp>
        <p:nvSpPr>
          <p:cNvPr id="6147" name="Text Box 336"/>
          <p:cNvSpPr txBox="1">
            <a:spLocks noChangeArrowheads="1"/>
          </p:cNvSpPr>
          <p:nvPr/>
        </p:nvSpPr>
        <p:spPr bwMode="auto">
          <a:xfrm>
            <a:off x="468313" y="1341438"/>
            <a:ext cx="8567737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800" b="1" dirty="0" err="1" smtClean="0">
                <a:solidFill>
                  <a:srgbClr val="002060"/>
                </a:solidFill>
                <a:latin typeface="Verdana" pitchFamily="34" charset="0"/>
              </a:rPr>
              <a:t>Premetro</a:t>
            </a:r>
            <a:r>
              <a:rPr lang="pl-PL" sz="1800" b="1" dirty="0" smtClean="0">
                <a:solidFill>
                  <a:srgbClr val="002060"/>
                </a:solidFill>
                <a:latin typeface="Verdana" pitchFamily="34" charset="0"/>
              </a:rPr>
              <a:t> pozwoli na intensywny rozwój Krakowa.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800" b="1" dirty="0" err="1" smtClean="0">
                <a:solidFill>
                  <a:srgbClr val="002060"/>
                </a:solidFill>
                <a:latin typeface="+mn-lt"/>
              </a:rPr>
              <a:t>Premetro</a:t>
            </a:r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 powoduje zmniejszenie ilości samochodów wjeżdżających do miasta </a:t>
            </a:r>
          </a:p>
        </p:txBody>
      </p:sp>
      <p:sp>
        <p:nvSpPr>
          <p:cNvPr id="6148" name="Text Box 337"/>
          <p:cNvSpPr txBox="1">
            <a:spLocks noChangeArrowheads="1"/>
          </p:cNvSpPr>
          <p:nvPr/>
        </p:nvSpPr>
        <p:spPr bwMode="auto">
          <a:xfrm>
            <a:off x="468313" y="2471738"/>
            <a:ext cx="856773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800" b="1" dirty="0" err="1" smtClean="0">
                <a:solidFill>
                  <a:srgbClr val="002060"/>
                </a:solidFill>
                <a:latin typeface="Verdana" pitchFamily="34" charset="0"/>
              </a:rPr>
              <a:t>Premetro</a:t>
            </a:r>
            <a:r>
              <a:rPr lang="pl-PL" sz="1800" b="1" dirty="0" smtClean="0">
                <a:solidFill>
                  <a:srgbClr val="002060"/>
                </a:solidFill>
                <a:latin typeface="Verdana" pitchFamily="34" charset="0"/>
              </a:rPr>
              <a:t> przewozi więcej ludzi niż zakładano, bowiem około 30% rezygnuje z jazdy samochodem do pracy.</a:t>
            </a:r>
          </a:p>
          <a:p>
            <a:pPr marL="180975" lvl="1" indent="-180975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8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pl-PL" sz="1800" b="1" dirty="0" err="1" smtClean="0">
                <a:solidFill>
                  <a:srgbClr val="002060"/>
                </a:solidFill>
                <a:latin typeface="Verdana" pitchFamily="34" charset="0"/>
              </a:rPr>
              <a:t>Premetro</a:t>
            </a:r>
            <a:r>
              <a:rPr lang="pl-PL" sz="1800" b="1" dirty="0" smtClean="0">
                <a:solidFill>
                  <a:srgbClr val="002060"/>
                </a:solidFill>
                <a:latin typeface="Verdana" pitchFamily="34" charset="0"/>
              </a:rPr>
              <a:t> pozw</a:t>
            </a:r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ala na pozyskanie nowych atrakcyjnych przestrzeni ulic i placów.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800" b="1" dirty="0" err="1" smtClean="0">
                <a:solidFill>
                  <a:srgbClr val="002060"/>
                </a:solidFill>
                <a:latin typeface="+mn-lt"/>
              </a:rPr>
              <a:t>Premetro</a:t>
            </a:r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 jest szybsze od tramwaju i może przewozić większe ilości pasażerów.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8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pl-PL" sz="1800" b="1" dirty="0" err="1" smtClean="0">
                <a:solidFill>
                  <a:srgbClr val="002060"/>
                </a:solidFill>
                <a:latin typeface="Verdana" pitchFamily="34" charset="0"/>
              </a:rPr>
              <a:t>Premetro</a:t>
            </a:r>
            <a:r>
              <a:rPr lang="pl-PL" sz="1800" b="1" dirty="0" smtClean="0">
                <a:solidFill>
                  <a:srgbClr val="002060"/>
                </a:solidFill>
                <a:latin typeface="Verdana" pitchFamily="34" charset="0"/>
              </a:rPr>
              <a:t> pozwoli na zwiększenie prędkości przejazdu samochodów przez Kraków co ma znaczenie ekologiczne  (mniejszy smog, hałas, oszczędności na naprawie dróg)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800" b="1" dirty="0" smtClean="0">
                <a:solidFill>
                  <a:srgbClr val="002060"/>
                </a:solidFill>
                <a:latin typeface="Verdana" pitchFamily="34" charset="0"/>
              </a:rPr>
              <a:t>W </a:t>
            </a:r>
            <a:r>
              <a:rPr lang="pl-PL" sz="1800" b="1" dirty="0" err="1" smtClean="0">
                <a:solidFill>
                  <a:srgbClr val="002060"/>
                </a:solidFill>
                <a:latin typeface="Verdana" pitchFamily="34" charset="0"/>
              </a:rPr>
              <a:t>premetrze</a:t>
            </a:r>
            <a:r>
              <a:rPr lang="pl-PL" sz="1800" b="1" dirty="0" smtClean="0">
                <a:solidFill>
                  <a:srgbClr val="002060"/>
                </a:solidFill>
                <a:latin typeface="Verdana" pitchFamily="34" charset="0"/>
              </a:rPr>
              <a:t> wypadki zdarzają się o wiele rzadziej aniżeli na powierzchni w transporcie zbiorowym.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800" b="1" dirty="0" err="1" smtClean="0">
                <a:solidFill>
                  <a:srgbClr val="002060"/>
                </a:solidFill>
                <a:latin typeface="Verdana" pitchFamily="34" charset="0"/>
              </a:rPr>
              <a:t>Premetro</a:t>
            </a:r>
            <a:r>
              <a:rPr lang="pl-PL" sz="1800" b="1" dirty="0" smtClean="0">
                <a:solidFill>
                  <a:srgbClr val="002060"/>
                </a:solidFill>
                <a:latin typeface="Verdana" pitchFamily="34" charset="0"/>
              </a:rPr>
              <a:t> na wypadek wojny może być schronem.   </a:t>
            </a:r>
          </a:p>
        </p:txBody>
      </p:sp>
    </p:spTree>
    <p:extLst>
      <p:ext uri="{BB962C8B-B14F-4D97-AF65-F5344CB8AC3E}">
        <p14:creationId xmlns:p14="http://schemas.microsoft.com/office/powerpoint/2010/main" val="253065542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Zalety metra, premetra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84213" y="1628775"/>
            <a:ext cx="8002587" cy="44973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sz="2000" b="1" dirty="0" smtClean="0">
                <a:solidFill>
                  <a:srgbClr val="C00000"/>
                </a:solidFill>
              </a:rPr>
              <a:t>Z badań wynika, że:</a:t>
            </a:r>
            <a:r>
              <a:rPr lang="pl-PL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r>
              <a:rPr lang="pl-PL" sz="2000" b="1" dirty="0" smtClean="0">
                <a:solidFill>
                  <a:srgbClr val="002060"/>
                </a:solidFill>
              </a:rPr>
              <a:t>tzw. „szybki” tramwaj osiąga prędkość średnią około 18km/godz.,</a:t>
            </a:r>
          </a:p>
          <a:p>
            <a:pPr>
              <a:defRPr/>
            </a:pPr>
            <a:r>
              <a:rPr lang="pl-PL" sz="2000" b="1" dirty="0" smtClean="0">
                <a:solidFill>
                  <a:srgbClr val="002060"/>
                </a:solidFill>
              </a:rPr>
              <a:t>gdyby „szybki” tramwaj miał zawsze pierwszeństwo przy przejeździe przez skrzyżowanie, wówczas prędkość mogłaby wzrosnąć do 23km/godz.,</a:t>
            </a:r>
          </a:p>
          <a:p>
            <a:pPr>
              <a:defRPr/>
            </a:pPr>
            <a:r>
              <a:rPr lang="pl-PL" sz="2000" b="1" dirty="0" smtClean="0">
                <a:solidFill>
                  <a:srgbClr val="002060"/>
                </a:solidFill>
              </a:rPr>
              <a:t>średnia prędkość pociągu w metrze warszawskim wynosi 60km/godz., z przystankami osiąga prędkość średnią 36km/godz. czyli dwukrotnie większą aniżeli „szybki” tramwaj,</a:t>
            </a:r>
          </a:p>
          <a:p>
            <a:pPr>
              <a:defRPr/>
            </a:pPr>
            <a:r>
              <a:rPr lang="pl-PL" sz="2000" b="1" dirty="0" smtClean="0">
                <a:solidFill>
                  <a:srgbClr val="002060"/>
                </a:solidFill>
              </a:rPr>
              <a:t>średnia prędkość niektórych lekkich pociągów jest większa niż 40km/godz.      </a:t>
            </a:r>
            <a:endParaRPr lang="pl-PL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Propozycja premetra dla Krakowa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628775"/>
            <a:ext cx="8218487" cy="44973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sz="1800" dirty="0" err="1">
                <a:solidFill>
                  <a:srgbClr val="C00000"/>
                </a:solidFill>
              </a:rPr>
              <a:t>Premetro</a:t>
            </a:r>
            <a:r>
              <a:rPr lang="pl-PL" sz="1800" dirty="0">
                <a:solidFill>
                  <a:srgbClr val="C00000"/>
                </a:solidFill>
              </a:rPr>
              <a:t> w Krakowie powinno się składać z trzech elementów:</a:t>
            </a:r>
          </a:p>
          <a:p>
            <a:pPr>
              <a:defRPr/>
            </a:pPr>
            <a:r>
              <a:rPr lang="pl-PL" sz="1800" dirty="0" smtClean="0">
                <a:solidFill>
                  <a:srgbClr val="C00000"/>
                </a:solidFill>
              </a:rPr>
              <a:t>części </a:t>
            </a:r>
            <a:r>
              <a:rPr lang="pl-PL" sz="1800" dirty="0">
                <a:solidFill>
                  <a:srgbClr val="C00000"/>
                </a:solidFill>
              </a:rPr>
              <a:t>podziemnej biegnącej przez starą zabytkową część miasta</a:t>
            </a:r>
            <a:r>
              <a:rPr lang="pl-PL" sz="1800" dirty="0" smtClean="0">
                <a:solidFill>
                  <a:srgbClr val="C00000"/>
                </a:solidFill>
              </a:rPr>
              <a:t>, a także miejscach z gęstą zabudową</a:t>
            </a:r>
            <a:endParaRPr lang="pl-PL" sz="18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pl-PL" sz="1800" dirty="0" smtClean="0">
                <a:solidFill>
                  <a:srgbClr val="C00000"/>
                </a:solidFill>
              </a:rPr>
              <a:t>części </a:t>
            </a:r>
            <a:r>
              <a:rPr lang="pl-PL" sz="1800" dirty="0">
                <a:solidFill>
                  <a:srgbClr val="C00000"/>
                </a:solidFill>
              </a:rPr>
              <a:t>naziemnej prowadzonej po powierzchni terenu,</a:t>
            </a:r>
          </a:p>
          <a:p>
            <a:pPr>
              <a:defRPr/>
            </a:pPr>
            <a:r>
              <a:rPr lang="pl-PL" sz="1800" dirty="0" smtClean="0">
                <a:solidFill>
                  <a:srgbClr val="C00000"/>
                </a:solidFill>
              </a:rPr>
              <a:t>części </a:t>
            </a:r>
            <a:r>
              <a:rPr lang="pl-PL" sz="1800" dirty="0">
                <a:solidFill>
                  <a:srgbClr val="C00000"/>
                </a:solidFill>
              </a:rPr>
              <a:t>naziemnej prowadzonej po </a:t>
            </a:r>
            <a:r>
              <a:rPr lang="pl-PL" sz="1800" dirty="0" smtClean="0">
                <a:solidFill>
                  <a:srgbClr val="C00000"/>
                </a:solidFill>
              </a:rPr>
              <a:t>estakadach.</a:t>
            </a:r>
            <a:endParaRPr lang="pl-PL" sz="1800" dirty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pl-PL" sz="1800" b="1" dirty="0" smtClean="0">
                <a:solidFill>
                  <a:srgbClr val="002060"/>
                </a:solidFill>
              </a:rPr>
              <a:t>W </a:t>
            </a:r>
            <a:r>
              <a:rPr lang="pl-PL" sz="1800" b="1" dirty="0" err="1" smtClean="0">
                <a:solidFill>
                  <a:srgbClr val="002060"/>
                </a:solidFill>
              </a:rPr>
              <a:t>premetrze</a:t>
            </a:r>
            <a:r>
              <a:rPr lang="pl-PL" sz="1800" b="1" dirty="0" smtClean="0">
                <a:solidFill>
                  <a:srgbClr val="002060"/>
                </a:solidFill>
              </a:rPr>
              <a:t> powinna kursować lekka, zautomatyzowana, bezzałogowa </a:t>
            </a:r>
            <a:r>
              <a:rPr lang="pl-PL" sz="1800" b="1" dirty="0">
                <a:solidFill>
                  <a:srgbClr val="002060"/>
                </a:solidFill>
              </a:rPr>
              <a:t>kolej połączona z innymi środkami transportu, głównie tramwajami</a:t>
            </a:r>
            <a:r>
              <a:rPr lang="pl-PL" sz="1800" b="1" dirty="0" smtClean="0">
                <a:solidFill>
                  <a:srgbClr val="002060"/>
                </a:solidFill>
              </a:rPr>
              <a:t>.</a:t>
            </a:r>
            <a:endParaRPr lang="pl-PL" sz="1800" b="1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pl-PL" sz="1800" dirty="0">
                <a:solidFill>
                  <a:srgbClr val="002060"/>
                </a:solidFill>
              </a:rPr>
              <a:t>Podziemna część </a:t>
            </a:r>
            <a:r>
              <a:rPr lang="pl-PL" sz="1800" dirty="0" err="1">
                <a:solidFill>
                  <a:srgbClr val="002060"/>
                </a:solidFill>
              </a:rPr>
              <a:t>premetra</a:t>
            </a:r>
            <a:r>
              <a:rPr lang="pl-PL" sz="1800" dirty="0">
                <a:solidFill>
                  <a:srgbClr val="002060"/>
                </a:solidFill>
              </a:rPr>
              <a:t> powinna być wykonywana na głębokości od </a:t>
            </a:r>
            <a:r>
              <a:rPr lang="pl-PL" sz="1800" dirty="0" smtClean="0">
                <a:solidFill>
                  <a:srgbClr val="002060"/>
                </a:solidFill>
              </a:rPr>
              <a:t>15m </a:t>
            </a:r>
            <a:r>
              <a:rPr lang="pl-PL" sz="1800" dirty="0">
                <a:solidFill>
                  <a:srgbClr val="002060"/>
                </a:solidFill>
              </a:rPr>
              <a:t>do </a:t>
            </a:r>
            <a:r>
              <a:rPr lang="pl-PL" sz="1800" dirty="0" smtClean="0">
                <a:solidFill>
                  <a:srgbClr val="002060"/>
                </a:solidFill>
              </a:rPr>
              <a:t>20m (max. 25m). </a:t>
            </a:r>
            <a:r>
              <a:rPr lang="pl-PL" sz="1800" dirty="0">
                <a:solidFill>
                  <a:srgbClr val="002060"/>
                </a:solidFill>
              </a:rPr>
              <a:t>Do drążenia tuneli metra w Krakowie powinno się wykorzystać maszynę </a:t>
            </a:r>
            <a:r>
              <a:rPr lang="pl-PL" sz="1800" dirty="0" smtClean="0">
                <a:solidFill>
                  <a:srgbClr val="002060"/>
                </a:solidFill>
              </a:rPr>
              <a:t>TBMS </a:t>
            </a:r>
            <a:r>
              <a:rPr lang="pl-PL" sz="1800" dirty="0">
                <a:solidFill>
                  <a:srgbClr val="002060"/>
                </a:solidFill>
              </a:rPr>
              <a:t>wywołującą ciśnienie na przodek drążonego tunelu </a:t>
            </a:r>
            <a:r>
              <a:rPr lang="pl-PL" sz="1800" dirty="0" smtClean="0">
                <a:solidFill>
                  <a:srgbClr val="002060"/>
                </a:solidFill>
              </a:rPr>
              <a:t>do </a:t>
            </a:r>
            <a:r>
              <a:rPr lang="pl-PL" sz="1800" dirty="0">
                <a:solidFill>
                  <a:srgbClr val="002060"/>
                </a:solidFill>
              </a:rPr>
              <a:t>0,5MPa. Większość stacji metra krakowskiego powinna być wykonywana metodą odkrywkową, natomiast 2-3 metodą podziemną</a:t>
            </a:r>
            <a:r>
              <a:rPr lang="pl-PL" sz="1800" dirty="0" smtClean="0">
                <a:solidFill>
                  <a:srgbClr val="002060"/>
                </a:solidFill>
              </a:rPr>
              <a:t>. </a:t>
            </a:r>
            <a:r>
              <a:rPr lang="pl-PL" sz="1800" dirty="0" err="1" smtClean="0">
                <a:solidFill>
                  <a:srgbClr val="002060"/>
                </a:solidFill>
              </a:rPr>
              <a:t>Premetra</a:t>
            </a:r>
            <a:r>
              <a:rPr lang="pl-PL" sz="1800" dirty="0" smtClean="0">
                <a:solidFill>
                  <a:srgbClr val="002060"/>
                </a:solidFill>
              </a:rPr>
              <a:t> </a:t>
            </a:r>
            <a:r>
              <a:rPr lang="pl-PL" sz="1800" dirty="0">
                <a:solidFill>
                  <a:srgbClr val="002060"/>
                </a:solidFill>
              </a:rPr>
              <a:t>bezzałogowe są miedzy innymi w: Kopenhadze, Brukseli, Lozannie, Paryżu, Lyonie, Turynie, Mediolanie, Barcelonie, Tuluzie.</a:t>
            </a:r>
          </a:p>
          <a:p>
            <a:pPr>
              <a:defRPr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364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561262" cy="941388"/>
          </a:xfrm>
        </p:spPr>
        <p:txBody>
          <a:bodyPr/>
          <a:lstStyle/>
          <a:p>
            <a:r>
              <a:rPr lang="pl-PL" altLang="pl-PL" smtClean="0"/>
              <a:t>Średnie parametry systemów zelektryfikowanego transportu miejskiego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088" y="1628775"/>
            <a:ext cx="7859712" cy="50403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sz="1800" dirty="0" smtClean="0"/>
              <a:t>Porównanie czynników eksploatacyjnych dla metra, tramwaju i szybkiego tramwaju uzyskanych w Warszawie</a:t>
            </a:r>
          </a:p>
          <a:p>
            <a:pPr marL="0" indent="0">
              <a:buFontTx/>
              <a:buNone/>
              <a:defRPr/>
            </a:pPr>
            <a:endParaRPr lang="pl-PL" dirty="0" smtClean="0"/>
          </a:p>
          <a:p>
            <a:pPr marL="0" indent="0">
              <a:buFontTx/>
              <a:buNone/>
              <a:defRPr/>
            </a:pPr>
            <a:endParaRPr lang="pl-PL" dirty="0" smtClean="0"/>
          </a:p>
          <a:p>
            <a:pPr>
              <a:defRPr/>
            </a:pPr>
            <a:endParaRPr lang="pl-PL" dirty="0" smtClean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 smtClean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 smtClean="0"/>
          </a:p>
          <a:p>
            <a:pPr>
              <a:defRPr/>
            </a:pPr>
            <a:endParaRPr lang="pl-PL" dirty="0"/>
          </a:p>
          <a:p>
            <a:pPr marL="0" indent="0">
              <a:buFontTx/>
              <a:buNone/>
              <a:defRPr/>
            </a:pPr>
            <a:endParaRPr lang="pl-PL" sz="1200" dirty="0" smtClean="0"/>
          </a:p>
          <a:p>
            <a:pPr marL="0" indent="0">
              <a:buFontTx/>
              <a:buNone/>
              <a:defRPr/>
            </a:pPr>
            <a:r>
              <a:rPr lang="pl-PL" sz="1200" dirty="0" smtClean="0"/>
              <a:t>Petrus J.: Metro w Warszawie – 20 lat działalności dla miasta i jego mieszkańców,  II </a:t>
            </a:r>
            <a:r>
              <a:rPr lang="pl-PL" sz="1200" dirty="0"/>
              <a:t>Konferencja Naukowo-Techniczna „Problemy podziemnej komunikacji miejskiej w Krakowie</a:t>
            </a:r>
            <a:r>
              <a:rPr lang="pl-PL" sz="1200" dirty="0" smtClean="0"/>
              <a:t>”, Kraków 2015.</a:t>
            </a:r>
            <a:endParaRPr lang="pl-PL" sz="1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00113" y="2565400"/>
          <a:ext cx="7559675" cy="295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1227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System transportu</a:t>
                      </a:r>
                      <a:endParaRPr lang="pl-PL" sz="1200" b="1" dirty="0"/>
                    </a:p>
                  </a:txBody>
                  <a:tcPr marL="91426" marR="91426" marT="45702" marB="4570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Częstotliwość kursowania</a:t>
                      </a:r>
                    </a:p>
                    <a:p>
                      <a:pPr algn="ctr"/>
                      <a:r>
                        <a:rPr lang="pl-PL" sz="1200" b="1" dirty="0" smtClean="0"/>
                        <a:t>Pociągów/h</a:t>
                      </a:r>
                      <a:endParaRPr lang="pl-PL" sz="1200" b="1" dirty="0"/>
                    </a:p>
                  </a:txBody>
                  <a:tcPr marL="91426" marR="91426" marT="45702" marB="4570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Maksymalna granica przewozów </a:t>
                      </a:r>
                    </a:p>
                    <a:p>
                      <a:pPr algn="ctr"/>
                      <a:r>
                        <a:rPr lang="pl-PL" sz="1200" b="1" dirty="0" smtClean="0"/>
                        <a:t>tys. pas./h</a:t>
                      </a:r>
                      <a:endParaRPr lang="pl-PL" sz="1200" b="1" dirty="0"/>
                    </a:p>
                  </a:txBody>
                  <a:tcPr marL="91426" marR="91426" marT="45702" marB="4570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Średnia</a:t>
                      </a:r>
                      <a:r>
                        <a:rPr lang="pl-PL" sz="1200" b="1" baseline="0" dirty="0" smtClean="0"/>
                        <a:t> prędkość w km/h</a:t>
                      </a:r>
                      <a:endParaRPr lang="pl-PL" sz="1200" b="1" dirty="0"/>
                    </a:p>
                  </a:txBody>
                  <a:tcPr marL="91426" marR="91426" marT="45702" marB="4570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Jednostkowe zużycie energii</a:t>
                      </a:r>
                    </a:p>
                    <a:p>
                      <a:pPr algn="ctr"/>
                      <a:r>
                        <a:rPr lang="pl-PL" sz="1200" b="1" dirty="0" err="1" smtClean="0"/>
                        <a:t>Wh</a:t>
                      </a:r>
                      <a:r>
                        <a:rPr lang="pl-PL" sz="1200" b="1" dirty="0" smtClean="0"/>
                        <a:t>/t km</a:t>
                      </a:r>
                      <a:endParaRPr lang="pl-PL" sz="1200" b="1" dirty="0"/>
                    </a:p>
                  </a:txBody>
                  <a:tcPr marL="91426" marR="91426" marT="45702" marB="4570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294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Metro </a:t>
                      </a:r>
                      <a:endParaRPr lang="pl-PL" sz="1200" b="1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60</a:t>
                      </a:r>
                      <a:endParaRPr lang="pl-PL" sz="1200" b="1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60</a:t>
                      </a:r>
                      <a:endParaRPr lang="pl-PL" sz="1200" b="1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35-45</a:t>
                      </a:r>
                      <a:endParaRPr lang="pl-PL" sz="1200" b="1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50 – 80</a:t>
                      </a:r>
                      <a:endParaRPr lang="pl-PL" sz="1200" b="1" dirty="0"/>
                    </a:p>
                  </a:txBody>
                  <a:tcPr marL="91426" marR="91426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294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Tramwaj</a:t>
                      </a:r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60 - 70 </a:t>
                      </a:r>
                      <a:endParaRPr lang="pl-PL" sz="1200" b="1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15</a:t>
                      </a:r>
                      <a:endParaRPr lang="pl-PL" sz="1200" b="1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15-20</a:t>
                      </a:r>
                      <a:endParaRPr lang="pl-PL" sz="1200" b="1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70 -120</a:t>
                      </a:r>
                      <a:endParaRPr lang="pl-PL" sz="1200" b="1" dirty="0"/>
                    </a:p>
                  </a:txBody>
                  <a:tcPr marL="91426" marR="91426"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349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„Szybki”</a:t>
                      </a:r>
                    </a:p>
                    <a:p>
                      <a:pPr algn="ctr"/>
                      <a:r>
                        <a:rPr lang="pl-PL" sz="1200" b="1" dirty="0" smtClean="0"/>
                        <a:t>Tramwaj</a:t>
                      </a:r>
                      <a:endParaRPr lang="pl-PL" sz="1200" b="1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40</a:t>
                      </a:r>
                      <a:endParaRPr lang="pl-PL" sz="1200" b="1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20</a:t>
                      </a:r>
                      <a:endParaRPr lang="pl-PL" sz="1200" b="1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20-30</a:t>
                      </a:r>
                      <a:endParaRPr lang="pl-PL" sz="1200" b="1" dirty="0"/>
                    </a:p>
                  </a:txBody>
                  <a:tcPr marL="91426" marR="91426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60 -100</a:t>
                      </a:r>
                      <a:endParaRPr lang="pl-PL" sz="1200" b="1" dirty="0"/>
                    </a:p>
                  </a:txBody>
                  <a:tcPr marL="91426" marR="91426" marT="45702" marB="457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1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Propozycja premetra dla Krakowa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4497388"/>
          </a:xfrm>
        </p:spPr>
        <p:txBody>
          <a:bodyPr/>
          <a:lstStyle/>
          <a:p>
            <a:pPr marL="0" indent="0" eaLnBrk="1" fontAlgn="t" hangingPunct="1">
              <a:buFontTx/>
              <a:buNone/>
              <a:defRPr/>
            </a:pPr>
            <a:r>
              <a:rPr lang="pl-PL" sz="1600" b="1" dirty="0" smtClean="0"/>
              <a:t>W Kopenhadze występują warunki geologiczne podobne do istniejących  w Krakowie. W 2012r uruchomiono </a:t>
            </a:r>
            <a:r>
              <a:rPr lang="pl-PL" sz="1600" b="1" dirty="0" err="1" smtClean="0"/>
              <a:t>premetro</a:t>
            </a:r>
            <a:r>
              <a:rPr lang="pl-PL" sz="1600" b="1" dirty="0" smtClean="0"/>
              <a:t> o następujących parametrach: </a:t>
            </a:r>
          </a:p>
          <a:p>
            <a:pPr eaLnBrk="1" fontAlgn="t" hangingPunct="1">
              <a:defRPr/>
            </a:pPr>
            <a:r>
              <a:rPr lang="pl-PL" sz="1600" dirty="0" smtClean="0"/>
              <a:t>dł. 20,4km,</a:t>
            </a:r>
            <a:endParaRPr lang="pl-PL" sz="1600" dirty="0"/>
          </a:p>
          <a:p>
            <a:pPr eaLnBrk="1" fontAlgn="t" hangingPunct="1">
              <a:defRPr/>
            </a:pPr>
            <a:r>
              <a:rPr lang="pl-PL" sz="1600" dirty="0" smtClean="0"/>
              <a:t>liczba pojazdów 34,</a:t>
            </a:r>
          </a:p>
          <a:p>
            <a:pPr eaLnBrk="1" fontAlgn="t" hangingPunct="1">
              <a:defRPr/>
            </a:pPr>
            <a:r>
              <a:rPr lang="pl-PL" sz="1600" dirty="0" smtClean="0"/>
              <a:t>pojazd 3 wagony, </a:t>
            </a:r>
          </a:p>
          <a:p>
            <a:pPr eaLnBrk="1" fontAlgn="t" hangingPunct="1">
              <a:defRPr/>
            </a:pPr>
            <a:r>
              <a:rPr lang="pl-PL" sz="1600" dirty="0" smtClean="0"/>
              <a:t>skrajnia 1435 mm,</a:t>
            </a:r>
          </a:p>
          <a:p>
            <a:pPr eaLnBrk="1" fontAlgn="t" hangingPunct="1">
              <a:defRPr/>
            </a:pPr>
            <a:r>
              <a:rPr lang="pl-PL" sz="1600" dirty="0" smtClean="0"/>
              <a:t>średnia prędkość</a:t>
            </a:r>
          </a:p>
          <a:p>
            <a:pPr marL="0" indent="0" eaLnBrk="1" fontAlgn="t" hangingPunct="1">
              <a:buFontTx/>
              <a:buNone/>
              <a:defRPr/>
            </a:pPr>
            <a:r>
              <a:rPr lang="pl-PL" sz="1600" dirty="0" smtClean="0"/>
              <a:t>    40km/h („szybki </a:t>
            </a:r>
          </a:p>
          <a:p>
            <a:pPr marL="0" indent="0" eaLnBrk="1" fontAlgn="t" hangingPunct="1">
              <a:buFontTx/>
              <a:buNone/>
              <a:defRPr/>
            </a:pPr>
            <a:r>
              <a:rPr lang="pl-PL" sz="1600" dirty="0" smtClean="0"/>
              <a:t>    tramwaj 18km/h,</a:t>
            </a:r>
            <a:endParaRPr lang="pl-PL" sz="1600" dirty="0"/>
          </a:p>
          <a:p>
            <a:pPr eaLnBrk="1" fontAlgn="t" hangingPunct="1">
              <a:defRPr/>
            </a:pPr>
            <a:r>
              <a:rPr lang="pl-PL" sz="1600" dirty="0" smtClean="0"/>
              <a:t>maksymalna </a:t>
            </a:r>
          </a:p>
          <a:p>
            <a:pPr marL="0" indent="0" eaLnBrk="1" fontAlgn="t" hangingPunct="1">
              <a:buFontTx/>
              <a:buNone/>
              <a:defRPr/>
            </a:pPr>
            <a:r>
              <a:rPr lang="pl-PL" sz="1600" dirty="0" smtClean="0"/>
              <a:t>    prędkość 80 km/h.</a:t>
            </a:r>
            <a:endParaRPr lang="pl-PL" sz="1600" dirty="0"/>
          </a:p>
          <a:p>
            <a:pPr marL="0" indent="0">
              <a:buFontTx/>
              <a:buNone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Liczba ludności</a:t>
            </a:r>
          </a:p>
          <a:p>
            <a:pPr marL="0" indent="0">
              <a:buFontTx/>
              <a:buNone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570tys. </a:t>
            </a:r>
            <a:endParaRPr lang="pl-PL" sz="1800" b="1" dirty="0">
              <a:solidFill>
                <a:srgbClr val="C00000"/>
              </a:solidFill>
            </a:endParaRPr>
          </a:p>
        </p:txBody>
      </p:sp>
      <p:pic>
        <p:nvPicPr>
          <p:cNvPr id="20484" name="Picture 2" descr="http://www.railjournal.com/media/k2/items/cache/8f0a02b040b43ed3320ef83ed56a49a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49500"/>
            <a:ext cx="6491287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6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smtClean="0"/>
              <a:t>Mit 2 Warunki geologiczne Krakowa są niesprzyjające dla budowy premetra</a:t>
            </a:r>
            <a:br>
              <a:rPr lang="pl-PL" smtClean="0"/>
            </a:b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308100"/>
            <a:ext cx="8424862" cy="4497388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pl-PL" sz="1800" u="sng" dirty="0">
                <a:solidFill>
                  <a:srgbClr val="C00000"/>
                </a:solidFill>
              </a:rPr>
              <a:t>Metro warszawskie było budowane w trudnych warunkach geologicznych i </a:t>
            </a:r>
            <a:r>
              <a:rPr lang="pl-PL" sz="1800" u="sng" dirty="0" smtClean="0">
                <a:solidFill>
                  <a:srgbClr val="C00000"/>
                </a:solidFill>
              </a:rPr>
              <a:t>hydrogeologicznych, które  </a:t>
            </a:r>
            <a:r>
              <a:rPr lang="pl-PL" sz="1800" dirty="0" smtClean="0">
                <a:solidFill>
                  <a:srgbClr val="C00000"/>
                </a:solidFill>
              </a:rPr>
              <a:t>stanowiła dolina Wisły oraz </a:t>
            </a:r>
            <a:r>
              <a:rPr lang="pl-PL" sz="1800" dirty="0" err="1" smtClean="0">
                <a:solidFill>
                  <a:srgbClr val="C00000"/>
                </a:solidFill>
              </a:rPr>
              <a:t>zdenudowana</a:t>
            </a:r>
            <a:r>
              <a:rPr lang="pl-PL" sz="1800" dirty="0" smtClean="0">
                <a:solidFill>
                  <a:srgbClr val="C00000"/>
                </a:solidFill>
              </a:rPr>
              <a:t> wysoczyzna polodowcowa.</a:t>
            </a:r>
            <a:r>
              <a:rPr lang="pl-PL" sz="1800" dirty="0" smtClean="0"/>
              <a:t> Podłoże czwartorzędu stanowią </a:t>
            </a:r>
            <a:r>
              <a:rPr lang="pl-PL" sz="1800" dirty="0" smtClean="0"/>
              <a:t>gliny </a:t>
            </a:r>
            <a:r>
              <a:rPr lang="pl-PL" sz="1800" dirty="0" smtClean="0"/>
              <a:t>i iły pylaste przewarstwione zawodnionymi </a:t>
            </a:r>
            <a:r>
              <a:rPr lang="pl-PL" sz="1800" dirty="0" smtClean="0"/>
              <a:t>piaskami </a:t>
            </a:r>
            <a:r>
              <a:rPr lang="pl-PL" sz="1800" dirty="0" smtClean="0"/>
              <a:t>o grubości ponad 100m, strop iłów pstrych od kilku do 50m.  </a:t>
            </a:r>
          </a:p>
          <a:p>
            <a:pPr marL="0" indent="0">
              <a:buFontTx/>
              <a:buNone/>
              <a:defRPr/>
            </a:pPr>
            <a:r>
              <a:rPr lang="pl-PL" sz="1800" u="sng" dirty="0" smtClean="0"/>
              <a:t>W </a:t>
            </a:r>
            <a:r>
              <a:rPr lang="pl-PL" sz="1800" u="sng" dirty="0"/>
              <a:t>dolinie Wisły</a:t>
            </a:r>
            <a:r>
              <a:rPr lang="pl-PL" sz="1800" dirty="0"/>
              <a:t> na iłach pstrych pliocenu zalega zawodniony kompleks rzecznych piasków i żwirów o miąższości do </a:t>
            </a:r>
            <a:r>
              <a:rPr lang="pl-PL" sz="1800" dirty="0" smtClean="0"/>
              <a:t>kilkunastu m  </a:t>
            </a:r>
          </a:p>
          <a:p>
            <a:pPr marL="0" indent="0">
              <a:buFontTx/>
              <a:buNone/>
              <a:defRPr/>
            </a:pPr>
            <a:r>
              <a:rPr lang="pl-PL" sz="1800" u="sng" dirty="0" smtClean="0"/>
              <a:t>Na </a:t>
            </a:r>
            <a:r>
              <a:rPr lang="pl-PL" sz="1800" u="sng" dirty="0"/>
              <a:t>wysoczyźnie</a:t>
            </a:r>
            <a:r>
              <a:rPr lang="pl-PL" sz="1800" dirty="0"/>
              <a:t> na iłach pliocenu znajdują się:</a:t>
            </a:r>
          </a:p>
          <a:p>
            <a:pPr>
              <a:defRPr/>
            </a:pPr>
            <a:r>
              <a:rPr lang="pl-PL" sz="1800" dirty="0" smtClean="0"/>
              <a:t>zawodnione </a:t>
            </a:r>
            <a:r>
              <a:rPr lang="pl-PL" sz="1800" dirty="0"/>
              <a:t>piaski </a:t>
            </a:r>
            <a:r>
              <a:rPr lang="pl-PL" sz="1800" dirty="0" smtClean="0"/>
              <a:t>ze żwirami i mułkami rzecznymi w stropie, przepona filtracyjna występuje na głębokości około 30m</a:t>
            </a:r>
            <a:r>
              <a:rPr lang="pl-PL" sz="1800" dirty="0"/>
              <a:t>, </a:t>
            </a:r>
          </a:p>
          <a:p>
            <a:pPr>
              <a:defRPr/>
            </a:pPr>
            <a:r>
              <a:rPr lang="pl-PL" sz="1800" dirty="0" smtClean="0"/>
              <a:t>zawodnione </a:t>
            </a:r>
            <a:r>
              <a:rPr lang="pl-PL" sz="1800" dirty="0"/>
              <a:t>piaski ze żwirami </a:t>
            </a:r>
            <a:r>
              <a:rPr lang="pl-PL" sz="1800" dirty="0" smtClean="0"/>
              <a:t>o stropie na głębokości kilkunastu m i poziomie stabilizacji wód 6-9m,</a:t>
            </a:r>
            <a:endParaRPr lang="pl-PL" sz="1800" dirty="0"/>
          </a:p>
          <a:p>
            <a:pPr>
              <a:defRPr/>
            </a:pPr>
            <a:r>
              <a:rPr lang="pl-PL" sz="1800" dirty="0" smtClean="0"/>
              <a:t>dwudzielny </a:t>
            </a:r>
            <a:r>
              <a:rPr lang="pl-PL" sz="1800" dirty="0"/>
              <a:t>kompleks glin zwałowych o </a:t>
            </a:r>
            <a:r>
              <a:rPr lang="pl-PL" sz="1800" dirty="0" smtClean="0"/>
              <a:t>grubości </a:t>
            </a:r>
            <a:r>
              <a:rPr lang="pl-PL" sz="1800" dirty="0"/>
              <a:t>od 15 do 20m.</a:t>
            </a:r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Dwa poziomy wodonośne : I poziom wodonośny zdrenowany w wyniku urbanizacji w stropie glin zwałowych, II poziom wodonośny dwuwarstwowy, naporowy znajduje się poniżej  </a:t>
            </a:r>
            <a:r>
              <a:rPr lang="pl-PL" sz="1800" dirty="0"/>
              <a:t>glin </a:t>
            </a:r>
            <a:r>
              <a:rPr lang="pl-PL" sz="1800" dirty="0" smtClean="0"/>
              <a:t>zwałowych.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6619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76375" y="287338"/>
            <a:ext cx="7164388" cy="981075"/>
          </a:xfrm>
        </p:spPr>
        <p:txBody>
          <a:bodyPr/>
          <a:lstStyle/>
          <a:p>
            <a:pPr eaLnBrk="1" hangingPunct="1"/>
            <a:r>
              <a:rPr lang="pl-PL" altLang="pl-PL" smtClean="0">
                <a:solidFill>
                  <a:schemeClr val="tx1"/>
                </a:solidFill>
              </a:rPr>
              <a:t>Metro Warszawskie – warunki geologiczne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4619625"/>
            <a:ext cx="3771900" cy="609600"/>
          </a:xfrm>
        </p:spPr>
        <p:txBody>
          <a:bodyPr/>
          <a:lstStyle/>
          <a:p>
            <a:pPr eaLnBrk="1" hangingPunct="1"/>
            <a:r>
              <a:rPr lang="pl-PL" altLang="pl-PL" sz="2000" b="1" smtClean="0"/>
              <a:t>Skomplikowana geologia</a:t>
            </a:r>
          </a:p>
        </p:txBody>
      </p:sp>
      <p:pic>
        <p:nvPicPr>
          <p:cNvPr id="27652" name="Picture 6" descr="http://www.metro.waw.pl/pliki/mw1/hydro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5725" y="6308725"/>
            <a:ext cx="9094788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600" dirty="0">
                <a:latin typeface="+mn-lt"/>
              </a:rPr>
              <a:t>Opis geologii: </a:t>
            </a:r>
            <a:r>
              <a:rPr lang="pl-PL" sz="1600" dirty="0" err="1">
                <a:latin typeface="+mn-lt"/>
              </a:rPr>
              <a:t>Opęchowski</a:t>
            </a:r>
            <a:r>
              <a:rPr lang="pl-PL" sz="1600" dirty="0">
                <a:latin typeface="+mn-lt"/>
              </a:rPr>
              <a:t> W., Pracownia GEOSYSYEM,  Metro Warszawskie</a:t>
            </a:r>
          </a:p>
        </p:txBody>
      </p:sp>
    </p:spTree>
    <p:extLst>
      <p:ext uri="{BB962C8B-B14F-4D97-AF65-F5344CB8AC3E}">
        <p14:creationId xmlns:p14="http://schemas.microsoft.com/office/powerpoint/2010/main" val="16955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autoUpdateAnimBg="0"/>
      <p:bldP spid="227334" grpId="0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1331913" y="476250"/>
            <a:ext cx="7704137" cy="941388"/>
          </a:xfrm>
        </p:spPr>
        <p:txBody>
          <a:bodyPr/>
          <a:lstStyle/>
          <a:p>
            <a:r>
              <a:rPr lang="pl-PL" altLang="pl-PL" smtClean="0"/>
              <a:t>Metro w Krakowie – warunki geologiczne </a:t>
            </a:r>
            <a:br>
              <a:rPr lang="pl-PL" altLang="pl-PL" smtClean="0"/>
            </a:br>
            <a:endParaRPr lang="pl-PL" altLang="pl-PL" sz="16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484313"/>
            <a:ext cx="8424862" cy="51133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sz="2000" b="1" dirty="0">
                <a:solidFill>
                  <a:srgbClr val="002060"/>
                </a:solidFill>
              </a:rPr>
              <a:t>Warunki </a:t>
            </a:r>
            <a:r>
              <a:rPr lang="pl-PL" sz="2000" b="1" dirty="0" smtClean="0">
                <a:solidFill>
                  <a:srgbClr val="002060"/>
                </a:solidFill>
              </a:rPr>
              <a:t>geologiczno-inżynierskie </a:t>
            </a:r>
            <a:r>
              <a:rPr lang="pl-PL" sz="2000" b="1" dirty="0">
                <a:solidFill>
                  <a:srgbClr val="002060"/>
                </a:solidFill>
              </a:rPr>
              <a:t>obszaru Krakowa </a:t>
            </a:r>
            <a:r>
              <a:rPr lang="pl-PL" sz="2000" b="1" dirty="0" smtClean="0">
                <a:solidFill>
                  <a:srgbClr val="002060"/>
                </a:solidFill>
              </a:rPr>
              <a:t>z punktu widzenia </a:t>
            </a:r>
            <a:r>
              <a:rPr lang="pl-PL" sz="2000" b="1" dirty="0">
                <a:solidFill>
                  <a:srgbClr val="002060"/>
                </a:solidFill>
              </a:rPr>
              <a:t>budowy </a:t>
            </a:r>
            <a:r>
              <a:rPr lang="pl-PL" sz="2000" b="1" dirty="0" smtClean="0">
                <a:solidFill>
                  <a:srgbClr val="002060"/>
                </a:solidFill>
              </a:rPr>
              <a:t>podziemnej części metra są mało i średnio trudne.</a:t>
            </a:r>
            <a:r>
              <a:rPr lang="pl-PL" sz="2000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W zależności od głębokości posadowienia metra oraz miejsca lokalizacji w Krakowie może ono być wykonywane w: </a:t>
            </a:r>
            <a:endParaRPr lang="pl-PL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czwartorzędowych osadach piaszczysto-gliniastych (głównie przy schodzeniu na właściwą głębokość metra około 20-25 m)</a:t>
            </a:r>
          </a:p>
          <a:p>
            <a:pPr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iłach mioceńskich  oraz</a:t>
            </a:r>
          </a:p>
          <a:p>
            <a:pPr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utworach mezozoicznych, jurajsko-kredowych wapieniach </a:t>
            </a:r>
            <a:r>
              <a:rPr lang="pl-PL" sz="2000" dirty="0">
                <a:solidFill>
                  <a:srgbClr val="002060"/>
                </a:solidFill>
              </a:rPr>
              <a:t>i </a:t>
            </a:r>
            <a:r>
              <a:rPr lang="pl-PL" sz="2000" dirty="0" smtClean="0">
                <a:solidFill>
                  <a:srgbClr val="002060"/>
                </a:solidFill>
              </a:rPr>
              <a:t>marglach.</a:t>
            </a:r>
            <a:endParaRPr lang="pl-PL" sz="2000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pl-PL" sz="1400" dirty="0" smtClean="0"/>
          </a:p>
          <a:p>
            <a:pPr marL="0" indent="0">
              <a:buFontTx/>
              <a:buNone/>
              <a:defRPr/>
            </a:pPr>
            <a:r>
              <a:rPr lang="pl-PL" sz="1400" dirty="0" smtClean="0"/>
              <a:t>Wg S</a:t>
            </a:r>
            <a:r>
              <a:rPr lang="pl-PL" sz="1400" dirty="0"/>
              <a:t>. Rybicki, P. Krotoszyński, J. </a:t>
            </a:r>
            <a:r>
              <a:rPr lang="pl-PL" sz="1400" dirty="0" err="1"/>
              <a:t>Herzig</a:t>
            </a:r>
            <a:r>
              <a:rPr lang="pl-PL" sz="1400" dirty="0"/>
              <a:t> „ CHARAKTERYSTYKA </a:t>
            </a:r>
            <a:r>
              <a:rPr lang="pl-PL" sz="1400" dirty="0" smtClean="0"/>
              <a:t>WARUNKÓW    GEOLOGICZNO-INŻYNIERSKICH </a:t>
            </a:r>
            <a:r>
              <a:rPr lang="pl-PL" sz="1400" dirty="0"/>
              <a:t>PODŁOŻA KRAKOWA Z UWZGLĘDNIENIEM </a:t>
            </a:r>
            <a:r>
              <a:rPr lang="pl-PL" sz="1400" dirty="0" smtClean="0"/>
              <a:t>	NAWARSTWIEŃ  </a:t>
            </a:r>
            <a:r>
              <a:rPr lang="pl-PL" sz="1400" dirty="0"/>
              <a:t>HISTORYCZNYCH”</a:t>
            </a:r>
            <a:r>
              <a:rPr lang="pl-PL" sz="1400" dirty="0" smtClean="0">
                <a:solidFill>
                  <a:srgbClr val="C00000"/>
                </a:solidFill>
              </a:rPr>
              <a:t> </a:t>
            </a:r>
            <a:endParaRPr lang="pl-PL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1258888" y="234950"/>
            <a:ext cx="7885112" cy="1130300"/>
          </a:xfrm>
        </p:spPr>
        <p:txBody>
          <a:bodyPr/>
          <a:lstStyle/>
          <a:p>
            <a:r>
              <a:rPr lang="pl-PL" altLang="pl-PL" smtClean="0"/>
              <a:t>Metro w Krakowie – Schematyczny przekrój geologiczny przez podłoże Krakowa </a:t>
            </a:r>
            <a:br>
              <a:rPr lang="pl-PL" altLang="pl-PL" smtClean="0"/>
            </a:br>
            <a:endParaRPr lang="pl-PL" altLang="pl-PL" sz="1600" b="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2804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pole tekstowe 3"/>
          <p:cNvSpPr txBox="1">
            <a:spLocks noChangeArrowheads="1"/>
          </p:cNvSpPr>
          <p:nvPr/>
        </p:nvSpPr>
        <p:spPr bwMode="auto">
          <a:xfrm>
            <a:off x="395288" y="5160963"/>
            <a:ext cx="8458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Arial" panose="020B0604020202020204" pitchFamily="34" charset="0"/>
              </a:rPr>
              <a:t>Rys 1. </a:t>
            </a:r>
            <a:r>
              <a:rPr lang="pl-PL" altLang="pl-PL" sz="1600">
                <a:latin typeface="Arial" panose="020B0604020202020204" pitchFamily="34" charset="0"/>
              </a:rPr>
              <a:t>Schematyczny przekrój geologiczny przez podłoże Krakowa: 1 – wapienie jurajskie, 2 – margle kredowe, 3 – iły mioceńskie, 4 – żwiry karpackie, 5 – żwiry wapienne stożka Prądnika, 6 – piaski pleistoceńskie, 7 – lessy, 8 – piaski holoceńskie, 9 – gliny holoceńskie, 10 – nasypy</a:t>
            </a:r>
          </a:p>
        </p:txBody>
      </p:sp>
    </p:spTree>
    <p:extLst>
      <p:ext uri="{BB962C8B-B14F-4D97-AF65-F5344CB8AC3E}">
        <p14:creationId xmlns:p14="http://schemas.microsoft.com/office/powerpoint/2010/main" val="11268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8039" y="183356"/>
            <a:ext cx="7210425" cy="941388"/>
          </a:xfrm>
        </p:spPr>
        <p:txBody>
          <a:bodyPr/>
          <a:lstStyle/>
          <a:p>
            <a:r>
              <a:rPr lang="pl-PL" dirty="0" smtClean="0"/>
              <a:t>Najdłuższe tunele kolejowe w świecie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F643-C6EE-47BC-8DE2-31B8C5933533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8" name="Symbol zastępczy zawartości 4"/>
          <p:cNvGraphicFramePr>
            <a:graphicFrameLocks/>
          </p:cNvGraphicFramePr>
          <p:nvPr>
            <p:extLst/>
          </p:nvPr>
        </p:nvGraphicFramePr>
        <p:xfrm>
          <a:off x="395536" y="1268760"/>
          <a:ext cx="8291265" cy="5369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264">
                  <a:extLst>
                    <a:ext uri="{9D8B030D-6E8A-4147-A177-3AD203B41FA5}">
                      <a16:colId xmlns:a16="http://schemas.microsoft.com/office/drawing/2014/main" val="78935377"/>
                    </a:ext>
                  </a:extLst>
                </a:gridCol>
                <a:gridCol w="3139596">
                  <a:extLst>
                    <a:ext uri="{9D8B030D-6E8A-4147-A177-3AD203B41FA5}">
                      <a16:colId xmlns:a16="http://schemas.microsoft.com/office/drawing/2014/main" val="2556275378"/>
                    </a:ext>
                  </a:extLst>
                </a:gridCol>
                <a:gridCol w="1640512">
                  <a:extLst>
                    <a:ext uri="{9D8B030D-6E8A-4147-A177-3AD203B41FA5}">
                      <a16:colId xmlns:a16="http://schemas.microsoft.com/office/drawing/2014/main" val="3397159655"/>
                    </a:ext>
                  </a:extLst>
                </a:gridCol>
                <a:gridCol w="1275381">
                  <a:extLst>
                    <a:ext uri="{9D8B030D-6E8A-4147-A177-3AD203B41FA5}">
                      <a16:colId xmlns:a16="http://schemas.microsoft.com/office/drawing/2014/main" val="834972203"/>
                    </a:ext>
                  </a:extLst>
                </a:gridCol>
                <a:gridCol w="1640512">
                  <a:extLst>
                    <a:ext uri="{9D8B030D-6E8A-4147-A177-3AD203B41FA5}">
                      <a16:colId xmlns:a16="http://schemas.microsoft.com/office/drawing/2014/main" val="1123180013"/>
                    </a:ext>
                  </a:extLst>
                </a:gridCol>
              </a:tblGrid>
              <a:tr h="297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L.p.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Nazwa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Kraj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Długość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Czas budowy 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93535"/>
                  </a:ext>
                </a:extLst>
              </a:tr>
              <a:tr h="212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Gotthard Base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Szwajcaria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57 072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1999-2016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377420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Seikan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Japonia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53 900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1964-1988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29818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Eurotunnel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Francja-Anglia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50 500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1988-1994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754072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Lótschberg Basis  Tunnel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Szwajcaria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34 577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1999-2007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898495"/>
                  </a:ext>
                </a:extLst>
              </a:tr>
              <a:tr h="261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Koralm Tunnel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Austria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32 900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2010-2022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107760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6.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New Gunjiao Tunnel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Chiny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32 645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2007-2014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999980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7.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Guadarrama Tunnel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Hiszpania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28 418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2002-2007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20395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8.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West Qinling Tunnel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Chiny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28 236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2008-2015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750570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9.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Taihang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Chiny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27 839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2000-2007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423022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10.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Hakkoda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Japonia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26 455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1998-2010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10116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11.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Iwate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Japonia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25 810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1991-2002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784258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12.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Pajares Base Tunnel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Hiszpania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24 667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2005-2012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186183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13.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Praga-Beroun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Czechy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24 650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2014-2018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910556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14.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Liyama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Japonia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22 225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1998-2015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848986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15.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Daishimizu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Japonia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22 200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1978-1982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15492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16.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Huntington Lake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USA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21 800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Przed 1980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454315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17.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Wushaoling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Chiny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21 050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2002-2007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27896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18.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Simplon II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Szwajcaria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19 750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1912-1922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47767"/>
                  </a:ext>
                </a:extLst>
              </a:tr>
              <a:tr h="208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19.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Simplon I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Szwajcaria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19 730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1898-1906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17363"/>
                  </a:ext>
                </a:extLst>
              </a:tr>
              <a:tr h="247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20.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 err="1">
                          <a:effectLst/>
                        </a:rPr>
                        <a:t>Vereina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Szwajcaria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19 048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1991-1999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86765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4926783" y="-35867"/>
            <a:ext cx="164002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Tabela 1.2  Najdłuższe tunele kolejowe (stan na 2016r).</a:t>
            </a:r>
            <a:endParaRPr kumimoji="0" lang="pl-PL" altLang="pl-PL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Warunki hydrogeologiczne starej części Krakowa</a:t>
            </a:r>
          </a:p>
        </p:txBody>
      </p:sp>
      <p:sp>
        <p:nvSpPr>
          <p:cNvPr id="36867" name="Symbol zastępczy zawartości 2"/>
          <p:cNvSpPr>
            <a:spLocks noGrp="1"/>
          </p:cNvSpPr>
          <p:nvPr>
            <p:ph idx="1"/>
          </p:nvPr>
        </p:nvSpPr>
        <p:spPr>
          <a:xfrm>
            <a:off x="900113" y="1557338"/>
            <a:ext cx="7559675" cy="44973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1800" smtClean="0">
                <a:solidFill>
                  <a:srgbClr val="002060"/>
                </a:solidFill>
              </a:rPr>
              <a:t>Z punktu widzenia warunków drążenia tuneli istotne znaczenie ma poziom wód gruntowych.</a:t>
            </a:r>
          </a:p>
          <a:p>
            <a:pPr marL="0" indent="0">
              <a:buFontTx/>
              <a:buNone/>
            </a:pPr>
            <a:r>
              <a:rPr lang="pl-PL" altLang="pl-PL" sz="1800" smtClean="0">
                <a:solidFill>
                  <a:srgbClr val="002060"/>
                </a:solidFill>
              </a:rPr>
              <a:t>Po przeprowadzonym w 1965r spiętrzeniu rzeki Wisły  nastąpiło obniżenie poziomu wód gruntowych. </a:t>
            </a:r>
          </a:p>
          <a:p>
            <a:pPr marL="0" indent="0">
              <a:buFontTx/>
              <a:buNone/>
            </a:pPr>
            <a:r>
              <a:rPr lang="pl-PL" altLang="pl-PL" sz="1800" b="1" smtClean="0">
                <a:solidFill>
                  <a:srgbClr val="002060"/>
                </a:solidFill>
              </a:rPr>
              <a:t>Obecnie poziom zwierciadła wód gruntowych w obrębie Starego Miasta występuje na głębokości około 11m poniżej powierzchni terenu głównie w piaskach i żwirach. </a:t>
            </a:r>
          </a:p>
          <a:p>
            <a:pPr marL="0" indent="0">
              <a:buFontTx/>
              <a:buNone/>
            </a:pPr>
            <a:r>
              <a:rPr lang="pl-PL" altLang="pl-PL" sz="1800" smtClean="0">
                <a:solidFill>
                  <a:srgbClr val="002060"/>
                </a:solidFill>
              </a:rPr>
              <a:t>Natomiast  obniżenie nośności podłoża i fundamentów starych budowli mogło nastąpić na skutek wody losowo migrującej z nieszczelnej kanalizacji, spękanych starych kanałów i nieprawidłowego odprowadzenia wód opadowych.</a:t>
            </a:r>
          </a:p>
          <a:p>
            <a:pPr marL="0" indent="0">
              <a:buFontTx/>
              <a:buNone/>
            </a:pPr>
            <a:endParaRPr lang="pl-PL" altLang="pl-PL" sz="1200" i="1" smtClean="0"/>
          </a:p>
          <a:p>
            <a:pPr marL="0" indent="0">
              <a:buFontTx/>
              <a:buNone/>
            </a:pPr>
            <a:endParaRPr lang="pl-PL" altLang="pl-PL" sz="1200" i="1" smtClean="0"/>
          </a:p>
          <a:p>
            <a:pPr marL="0" indent="0">
              <a:buFontTx/>
              <a:buNone/>
            </a:pPr>
            <a:r>
              <a:rPr lang="pl-PL" altLang="pl-PL" sz="1200" i="1" smtClean="0"/>
              <a:t>Fuksa M., Żmudziński Z., Barycz S., 1985. Charakterystyka podłoża gruntowego i sposoby przebudowy fundamentów zabudowy Starego Miasta w Krakowie, Przegląd Budowlany nr.8-9, Warszawa    </a:t>
            </a:r>
          </a:p>
          <a:p>
            <a:pPr marL="0" indent="0">
              <a:buFontTx/>
              <a:buNone/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5121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Mit </a:t>
            </a:r>
            <a:r>
              <a:rPr lang="pl-PL" altLang="pl-PL" dirty="0" smtClean="0"/>
              <a:t>3 </a:t>
            </a:r>
            <a:r>
              <a:rPr lang="pl-PL" altLang="pl-PL" dirty="0" smtClean="0"/>
              <a:t>– w miastach z historyczną zabudową nie jest możliwe  drążenie tuneli bez jej uszkodzenia </a:t>
            </a:r>
          </a:p>
        </p:txBody>
      </p:sp>
      <p:sp>
        <p:nvSpPr>
          <p:cNvPr id="37891" name="Symbol zastępczy zawartości 2"/>
          <p:cNvSpPr>
            <a:spLocks noGrp="1"/>
          </p:cNvSpPr>
          <p:nvPr>
            <p:ph idx="1"/>
          </p:nvPr>
        </p:nvSpPr>
        <p:spPr>
          <a:xfrm>
            <a:off x="611188" y="1628775"/>
            <a:ext cx="8075612" cy="49688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1800" smtClean="0"/>
              <a:t>Niektórzy uważają, że w miastach z historyczną zabudową jest niemożliwe drążenie tuneli metra i może nastąpić uszkodzenie  cennych zabytków. Tymczasem przy odpowiednio prowadzonych pracach ryzyko uszkodzenia budowli jest bardzo małe. Przecież tunele metra i podziemne garaże często o dużych powierzchniach budowano w Atenach,  Budapeszcie, Pradze, Rzymie, Madrycie, Wiedniu. W Mediolanie 2 linie metra krzyżują się pod La Scalą. </a:t>
            </a:r>
          </a:p>
          <a:p>
            <a:pPr marL="0" indent="0">
              <a:buFontTx/>
              <a:buNone/>
            </a:pPr>
            <a:r>
              <a:rPr lang="pl-PL" altLang="pl-PL" sz="1800" smtClean="0"/>
              <a:t>W Krakowie jest możliwe wykonanie tuneli a także podziemnych peronów bez uszkodzenia budowli znajdujących się na powierzchni terenu. </a:t>
            </a:r>
            <a:r>
              <a:rPr lang="pl-PL" altLang="pl-PL" sz="1800" b="1" smtClean="0">
                <a:solidFill>
                  <a:srgbClr val="C00000"/>
                </a:solidFill>
              </a:rPr>
              <a:t>Podczas  drążenia trzeba uwzględnić fakt, że prawie cała zabudowa Starego Miasta nie posiada odpowiednio wykonanych fundamentów, ponieważ stare fundamenty stanowią jedynie przedłużenie murów piwnicznych, bez właściwego poszerzenia u dołu (Fuksa i inni, 1985). To powoduje, że nośność fundamentów jest nieodpowiednia.</a:t>
            </a:r>
          </a:p>
          <a:p>
            <a:pPr marL="0" indent="0">
              <a:buFontTx/>
              <a:buNone/>
            </a:pPr>
            <a:r>
              <a:rPr lang="pl-PL" altLang="pl-PL" sz="1200" i="1" smtClean="0"/>
              <a:t>Fuksa M., Żmudziński Z., Barycz S., 1985. Charakterystyka podłoża gruntowego i sposoby przebudowy fundamentów zabudowy Starego Miasta w Krakowie, Przegląd Budowlany nr.8-9, Warszawa    </a:t>
            </a:r>
          </a:p>
          <a:p>
            <a:pPr marL="0" indent="0">
              <a:buFontTx/>
              <a:buNone/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0345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476375" y="615950"/>
            <a:ext cx="7210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b="1"/>
              <a:t>Nawarstwienia historyczne Krakowa?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11188" y="1503363"/>
            <a:ext cx="770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000" b="1"/>
              <a:t>Ateny,  Budapeszt, Praga, Norymberga, Madryt, Wiedeń…</a:t>
            </a:r>
          </a:p>
        </p:txBody>
      </p:sp>
      <p:pic>
        <p:nvPicPr>
          <p:cNvPr id="39940" name="Picture 4" descr="Metro Porto_Linea C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b="20605"/>
          <a:stretch>
            <a:fillRect/>
          </a:stretch>
        </p:blipFill>
        <p:spPr bwMode="auto">
          <a:xfrm>
            <a:off x="5081588" y="1879600"/>
            <a:ext cx="3916362" cy="4725988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41" name="Group 7"/>
          <p:cNvGrpSpPr>
            <a:grpSpLocks/>
          </p:cNvGrpSpPr>
          <p:nvPr/>
        </p:nvGrpSpPr>
        <p:grpSpPr bwMode="auto">
          <a:xfrm>
            <a:off x="323850" y="2281238"/>
            <a:ext cx="3540125" cy="1974850"/>
            <a:chOff x="3072" y="96"/>
            <a:chExt cx="2505" cy="1814"/>
          </a:xfrm>
        </p:grpSpPr>
        <p:pic>
          <p:nvPicPr>
            <p:cNvPr id="39945" name="Picture 8" descr="Antwerpen_Centraal_190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96"/>
              <a:ext cx="2505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6" name="Text Box 9"/>
            <p:cNvSpPr txBox="1">
              <a:spLocks noChangeArrowheads="1"/>
            </p:cNvSpPr>
            <p:nvPr/>
          </p:nvSpPr>
          <p:spPr bwMode="auto">
            <a:xfrm>
              <a:off x="4943" y="194"/>
              <a:ext cx="530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pl-PL" sz="1800" b="1">
                  <a:latin typeface="Times New Roman" panose="02020603050405020304" pitchFamily="18" charset="0"/>
                </a:rPr>
                <a:t>1900</a:t>
              </a:r>
            </a:p>
          </p:txBody>
        </p:sp>
      </p:grpSp>
      <p:grpSp>
        <p:nvGrpSpPr>
          <p:cNvPr id="39942" name="Group 10"/>
          <p:cNvGrpSpPr>
            <a:grpSpLocks/>
          </p:cNvGrpSpPr>
          <p:nvPr/>
        </p:nvGrpSpPr>
        <p:grpSpPr bwMode="auto">
          <a:xfrm>
            <a:off x="323850" y="4440238"/>
            <a:ext cx="3540125" cy="2012950"/>
            <a:chOff x="3072" y="1968"/>
            <a:chExt cx="2505" cy="1850"/>
          </a:xfrm>
        </p:grpSpPr>
        <p:pic>
          <p:nvPicPr>
            <p:cNvPr id="39943" name="Picture 11" descr="Antwerpen_Centraal_20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968"/>
              <a:ext cx="2505" cy="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Text Box 12"/>
            <p:cNvSpPr txBox="1">
              <a:spLocks noChangeArrowheads="1"/>
            </p:cNvSpPr>
            <p:nvPr/>
          </p:nvSpPr>
          <p:spPr bwMode="auto">
            <a:xfrm>
              <a:off x="4943" y="2063"/>
              <a:ext cx="530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pl-PL" sz="1800" b="1">
                  <a:latin typeface="Times New Roman" panose="02020603050405020304" pitchFamily="18" charset="0"/>
                </a:rPr>
                <a:t>2006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272397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Mit </a:t>
            </a:r>
            <a:r>
              <a:rPr lang="pl-PL" altLang="pl-PL" dirty="0" smtClean="0"/>
              <a:t>4 </a:t>
            </a:r>
            <a:r>
              <a:rPr lang="pl-PL" altLang="pl-PL" dirty="0" smtClean="0"/>
              <a:t>Niezwykle wysoki koszt wykonania </a:t>
            </a:r>
            <a:r>
              <a:rPr lang="pl-PL" altLang="pl-PL" dirty="0" smtClean="0"/>
              <a:t>tuneli </a:t>
            </a:r>
            <a:r>
              <a:rPr lang="pl-PL" altLang="pl-PL" dirty="0" err="1" smtClean="0"/>
              <a:t>premetra</a:t>
            </a:r>
            <a:r>
              <a:rPr lang="pl-PL" altLang="pl-PL" dirty="0" smtClean="0"/>
              <a:t> </a:t>
            </a:r>
            <a:r>
              <a:rPr lang="pl-PL" altLang="pl-PL" dirty="0" smtClean="0"/>
              <a:t>w </a:t>
            </a:r>
            <a:r>
              <a:rPr lang="pl-PL" altLang="pl-PL" dirty="0" smtClean="0"/>
              <a:t>Krakowie i tuneli kolejowych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endParaRPr lang="pl-PL" altLang="pl-PL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413" y="1417638"/>
            <a:ext cx="8075612" cy="44973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sz="1800" dirty="0" smtClean="0"/>
              <a:t>Koszt </a:t>
            </a:r>
            <a:r>
              <a:rPr lang="pl-PL" sz="1800" dirty="0"/>
              <a:t>budowy </a:t>
            </a:r>
            <a:r>
              <a:rPr lang="pl-PL" sz="1800" dirty="0" smtClean="0"/>
              <a:t>tuneli </a:t>
            </a:r>
            <a:r>
              <a:rPr lang="pl-PL" sz="1800" dirty="0"/>
              <a:t>zależy od wielu czynników, w tym głównie od: </a:t>
            </a:r>
          </a:p>
          <a:p>
            <a:pPr>
              <a:defRPr/>
            </a:pPr>
            <a:r>
              <a:rPr lang="pl-PL" sz="1800" dirty="0"/>
              <a:t>budowy geologicznej masywu skalnego (</a:t>
            </a:r>
            <a:r>
              <a:rPr lang="pl-PL" sz="1800" dirty="0" smtClean="0"/>
              <a:t>gruntowego), </a:t>
            </a:r>
            <a:endParaRPr lang="pl-PL" sz="1800" dirty="0"/>
          </a:p>
          <a:p>
            <a:pPr>
              <a:defRPr/>
            </a:pPr>
            <a:r>
              <a:rPr lang="pl-PL" sz="1800" dirty="0"/>
              <a:t>warunków hydrogeologicznych,</a:t>
            </a:r>
          </a:p>
          <a:p>
            <a:pPr>
              <a:defRPr/>
            </a:pPr>
            <a:r>
              <a:rPr lang="pl-PL" sz="1800" dirty="0"/>
              <a:t>własności fizykomechanicznych skał (gruntu</a:t>
            </a:r>
            <a:r>
              <a:rPr lang="pl-PL" sz="1800" dirty="0" smtClean="0"/>
              <a:t>),</a:t>
            </a:r>
            <a:endParaRPr lang="pl-PL" sz="1800" dirty="0"/>
          </a:p>
          <a:p>
            <a:pPr>
              <a:defRPr/>
            </a:pPr>
            <a:r>
              <a:rPr lang="pl-PL" sz="1800" dirty="0"/>
              <a:t>głębokości posadowienia tuneli,</a:t>
            </a:r>
          </a:p>
          <a:p>
            <a:pPr>
              <a:defRPr/>
            </a:pPr>
            <a:r>
              <a:rPr lang="pl-PL" sz="1800" dirty="0" smtClean="0"/>
              <a:t>wymiarów </a:t>
            </a:r>
            <a:r>
              <a:rPr lang="pl-PL" sz="1800" dirty="0"/>
              <a:t>tuneli, sposobów ich drążenia, rodzaju zastosowanej obudowy, kubatury stacji w tym, długości peronów,</a:t>
            </a:r>
          </a:p>
          <a:p>
            <a:pPr>
              <a:defRPr/>
            </a:pPr>
            <a:r>
              <a:rPr lang="pl-PL" sz="1800" dirty="0"/>
              <a:t>lokalizacji szczególnie gęstości i rodzaju zabudowy rodzaju występującej na powierzchni zabudowy.</a:t>
            </a:r>
          </a:p>
          <a:p>
            <a:pPr marL="0" indent="0">
              <a:buFontTx/>
              <a:buNone/>
              <a:defRPr/>
            </a:pPr>
            <a:r>
              <a:rPr lang="pl-PL" sz="1800" dirty="0" smtClean="0"/>
              <a:t>Wykonywanie </a:t>
            </a:r>
            <a:r>
              <a:rPr lang="pl-PL" sz="1800" dirty="0"/>
              <a:t>tunelu w </a:t>
            </a:r>
            <a:r>
              <a:rPr lang="pl-PL" sz="1800" dirty="0" smtClean="0"/>
              <a:t>gruncie </a:t>
            </a:r>
            <a:r>
              <a:rPr lang="pl-PL" sz="1800" dirty="0"/>
              <a:t>o bardzo niskich parametrach odkształceniowych i wytrzymałościowych, zawodnionym kilka razy zwiększa koszty wykonania tuneli metra a zwłaszcza </a:t>
            </a:r>
            <a:r>
              <a:rPr lang="pl-PL" sz="1800" dirty="0" smtClean="0"/>
              <a:t>stacji w </a:t>
            </a:r>
            <a:r>
              <a:rPr lang="pl-PL" sz="1800" dirty="0"/>
              <a:t>porównaniu do tuneli metra wykonywanych w </a:t>
            </a:r>
            <a:r>
              <a:rPr lang="pl-PL" sz="1800" dirty="0" smtClean="0"/>
              <a:t>gruncie o </a:t>
            </a:r>
            <a:r>
              <a:rPr lang="pl-PL" sz="1800" dirty="0"/>
              <a:t>średnich lub wysokich parametrach odkształceniowych i wytrzymałościowych. </a:t>
            </a:r>
          </a:p>
        </p:txBody>
      </p:sp>
    </p:spTree>
    <p:extLst>
      <p:ext uri="{BB962C8B-B14F-4D97-AF65-F5344CB8AC3E}">
        <p14:creationId xmlns:p14="http://schemas.microsoft.com/office/powerpoint/2010/main" val="17957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>
          <a:xfrm>
            <a:off x="1403350" y="476250"/>
            <a:ext cx="7488238" cy="941388"/>
          </a:xfrm>
        </p:spPr>
        <p:txBody>
          <a:bodyPr/>
          <a:lstStyle/>
          <a:p>
            <a:r>
              <a:rPr lang="pl-PL" altLang="pl-PL" smtClean="0"/>
              <a:t>Kilka realizacji metra podziemnego drążonego w warunkach geologicznych podobnych do Krakowa</a:t>
            </a:r>
          </a:p>
        </p:txBody>
      </p:sp>
      <p:sp>
        <p:nvSpPr>
          <p:cNvPr id="45059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557338"/>
            <a:ext cx="8218487" cy="49291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1800" b="1" dirty="0" smtClean="0">
                <a:solidFill>
                  <a:srgbClr val="C00000"/>
                </a:solidFill>
              </a:rPr>
              <a:t>Bilbao</a:t>
            </a:r>
            <a:r>
              <a:rPr lang="pl-PL" altLang="pl-PL" sz="1800" dirty="0" smtClean="0">
                <a:solidFill>
                  <a:srgbClr val="C00000"/>
                </a:solidFill>
              </a:rPr>
              <a:t> – </a:t>
            </a:r>
            <a:r>
              <a:rPr lang="pl-PL" altLang="pl-PL" sz="1800" dirty="0" err="1" smtClean="0">
                <a:solidFill>
                  <a:srgbClr val="C00000"/>
                </a:solidFill>
              </a:rPr>
              <a:t>premetro</a:t>
            </a:r>
            <a:r>
              <a:rPr lang="pl-PL" altLang="pl-PL" sz="1800" dirty="0" smtClean="0">
                <a:solidFill>
                  <a:srgbClr val="C00000"/>
                </a:solidFill>
              </a:rPr>
              <a:t> drążone w wapieniu, 4 stacje, </a:t>
            </a:r>
            <a:r>
              <a:rPr lang="pl-PL" altLang="pl-PL" sz="1800" b="1" i="1" dirty="0" smtClean="0">
                <a:solidFill>
                  <a:srgbClr val="C00000"/>
                </a:solidFill>
              </a:rPr>
              <a:t>średni koszt  	  130mln zł za 1km,</a:t>
            </a:r>
          </a:p>
          <a:p>
            <a:pPr marL="0" indent="0">
              <a:buFontTx/>
              <a:buNone/>
            </a:pPr>
            <a:r>
              <a:rPr lang="pl-PL" altLang="pl-PL" sz="1800" b="1" u="sng" dirty="0" smtClean="0">
                <a:solidFill>
                  <a:srgbClr val="002060"/>
                </a:solidFill>
              </a:rPr>
              <a:t>Kopenhaga</a:t>
            </a:r>
            <a:r>
              <a:rPr lang="pl-PL" altLang="pl-PL" sz="1800" u="sng" dirty="0" smtClean="0">
                <a:solidFill>
                  <a:srgbClr val="002060"/>
                </a:solidFill>
              </a:rPr>
              <a:t> – </a:t>
            </a:r>
            <a:r>
              <a:rPr lang="pl-PL" altLang="pl-PL" sz="1800" u="sng" dirty="0" err="1" smtClean="0">
                <a:solidFill>
                  <a:srgbClr val="002060"/>
                </a:solidFill>
              </a:rPr>
              <a:t>premetro</a:t>
            </a:r>
            <a:r>
              <a:rPr lang="pl-PL" altLang="pl-PL" sz="1800" u="sng" dirty="0" smtClean="0">
                <a:solidFill>
                  <a:srgbClr val="002060"/>
                </a:solidFill>
              </a:rPr>
              <a:t> drążone w wapieniu, 21 km długości,  </a:t>
            </a:r>
            <a:r>
              <a:rPr lang="pl-PL" altLang="pl-PL" sz="1800" dirty="0" smtClean="0">
                <a:solidFill>
                  <a:srgbClr val="002060"/>
                </a:solidFill>
              </a:rPr>
              <a:t>	   </a:t>
            </a:r>
            <a:r>
              <a:rPr lang="pl-PL" altLang="pl-PL" sz="1800" u="sng" dirty="0" smtClean="0">
                <a:solidFill>
                  <a:srgbClr val="002060"/>
                </a:solidFill>
              </a:rPr>
              <a:t>połowa metra biegnie na powierzchni terenu </a:t>
            </a:r>
          </a:p>
          <a:p>
            <a:pPr marL="0" indent="0">
              <a:buFontTx/>
              <a:buNone/>
            </a:pPr>
            <a:r>
              <a:rPr lang="pl-PL" altLang="pl-PL" sz="1800" dirty="0" smtClean="0">
                <a:solidFill>
                  <a:srgbClr val="002060"/>
                </a:solidFill>
              </a:rPr>
              <a:t>               </a:t>
            </a:r>
            <a:r>
              <a:rPr lang="pl-PL" altLang="pl-PL" sz="1800" b="1" i="1" u="sng" dirty="0" smtClean="0">
                <a:solidFill>
                  <a:srgbClr val="002060"/>
                </a:solidFill>
              </a:rPr>
              <a:t>średni koszt 210mln zł za 1km</a:t>
            </a:r>
            <a:r>
              <a:rPr lang="pl-PL" altLang="pl-PL" sz="1800" b="1" i="1" dirty="0" smtClean="0">
                <a:solidFill>
                  <a:srgbClr val="002060"/>
                </a:solidFill>
              </a:rPr>
              <a:t> </a:t>
            </a:r>
            <a:r>
              <a:rPr lang="pl-PL" altLang="pl-PL" sz="1800" dirty="0" smtClean="0">
                <a:solidFill>
                  <a:srgbClr val="002060"/>
                </a:solidFill>
              </a:rPr>
              <a:t>  </a:t>
            </a:r>
          </a:p>
          <a:p>
            <a:pPr marL="0" indent="0">
              <a:buFontTx/>
              <a:buNone/>
            </a:pPr>
            <a:r>
              <a:rPr lang="pl-PL" altLang="pl-PL" sz="1800" b="1" dirty="0" smtClean="0">
                <a:solidFill>
                  <a:srgbClr val="C00000"/>
                </a:solidFill>
              </a:rPr>
              <a:t>Madryt - </a:t>
            </a:r>
            <a:r>
              <a:rPr lang="pl-PL" altLang="pl-PL" sz="1800" b="1" i="1" dirty="0" smtClean="0">
                <a:solidFill>
                  <a:srgbClr val="C00000"/>
                </a:solidFill>
              </a:rPr>
              <a:t>średni koszt 160mln zł za 1km, </a:t>
            </a:r>
          </a:p>
          <a:p>
            <a:pPr marL="0" indent="0">
              <a:buFontTx/>
              <a:buNone/>
            </a:pPr>
            <a:r>
              <a:rPr lang="pl-PL" altLang="pl-PL" sz="1800" b="1" dirty="0" smtClean="0">
                <a:solidFill>
                  <a:srgbClr val="C00000"/>
                </a:solidFill>
              </a:rPr>
              <a:t>Sofia - </a:t>
            </a:r>
            <a:r>
              <a:rPr lang="pl-PL" altLang="pl-PL" sz="1800" b="1" i="1" dirty="0" smtClean="0">
                <a:solidFill>
                  <a:srgbClr val="C00000"/>
                </a:solidFill>
              </a:rPr>
              <a:t>średni koszt 160mln zł za 1km,</a:t>
            </a:r>
            <a:r>
              <a:rPr lang="pl-PL" altLang="pl-PL" sz="1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pl-PL" altLang="pl-PL" sz="1800" b="1" dirty="0" smtClean="0">
                <a:solidFill>
                  <a:srgbClr val="C00000"/>
                </a:solidFill>
              </a:rPr>
              <a:t>Bukareszt -</a:t>
            </a:r>
            <a:r>
              <a:rPr lang="pl-PL" altLang="pl-PL" sz="1800" b="1" i="1" dirty="0" smtClean="0">
                <a:solidFill>
                  <a:srgbClr val="C00000"/>
                </a:solidFill>
              </a:rPr>
              <a:t> średni koszt 180mln zł za 1km,</a:t>
            </a:r>
            <a:r>
              <a:rPr lang="pl-PL" altLang="pl-PL" sz="1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pl-PL" altLang="pl-PL" sz="1800" b="1" dirty="0" smtClean="0">
                <a:solidFill>
                  <a:srgbClr val="C00000"/>
                </a:solidFill>
              </a:rPr>
              <a:t>Lyon - </a:t>
            </a:r>
            <a:r>
              <a:rPr lang="pl-PL" altLang="pl-PL" sz="1800" b="1" i="1" dirty="0" smtClean="0">
                <a:solidFill>
                  <a:srgbClr val="C00000"/>
                </a:solidFill>
              </a:rPr>
              <a:t>średni koszt 220mln zł za 1km</a:t>
            </a:r>
          </a:p>
          <a:p>
            <a:pPr marL="0" indent="0">
              <a:buFontTx/>
              <a:buNone/>
            </a:pPr>
            <a:r>
              <a:rPr lang="pl-PL" altLang="pl-PL" sz="1800" b="1" dirty="0" smtClean="0">
                <a:solidFill>
                  <a:srgbClr val="C00000"/>
                </a:solidFill>
              </a:rPr>
              <a:t>Barcelona </a:t>
            </a:r>
            <a:r>
              <a:rPr lang="pl-PL" altLang="pl-PL" sz="1800" dirty="0" smtClean="0">
                <a:solidFill>
                  <a:srgbClr val="C00000"/>
                </a:solidFill>
              </a:rPr>
              <a:t>w słabych gruntach</a:t>
            </a:r>
            <a:r>
              <a:rPr lang="pl-PL" altLang="pl-PL" sz="1800" b="1" dirty="0" smtClean="0">
                <a:solidFill>
                  <a:srgbClr val="C00000"/>
                </a:solidFill>
              </a:rPr>
              <a:t> – średni koszt 580mln zł za 1km   </a:t>
            </a:r>
          </a:p>
          <a:p>
            <a:pPr marL="0" indent="0">
              <a:buFontTx/>
              <a:buNone/>
            </a:pPr>
            <a:r>
              <a:rPr lang="pl-PL" altLang="pl-PL" sz="1800" dirty="0" smtClean="0"/>
              <a:t> </a:t>
            </a:r>
            <a:r>
              <a:rPr lang="pl-PL" altLang="pl-PL" sz="1800" dirty="0" smtClean="0"/>
              <a:t>  </a:t>
            </a:r>
            <a:r>
              <a:rPr lang="pl-PL" altLang="pl-PL" sz="1800" dirty="0" smtClean="0">
                <a:solidFill>
                  <a:srgbClr val="002060"/>
                </a:solidFill>
              </a:rPr>
              <a:t>Dla </a:t>
            </a:r>
            <a:r>
              <a:rPr lang="pl-PL" altLang="pl-PL" sz="1800" dirty="0" smtClean="0">
                <a:solidFill>
                  <a:srgbClr val="002060"/>
                </a:solidFill>
              </a:rPr>
              <a:t>porównania </a:t>
            </a:r>
            <a:r>
              <a:rPr lang="pl-PL" altLang="pl-PL" sz="1800" b="1" dirty="0" smtClean="0">
                <a:solidFill>
                  <a:srgbClr val="002060"/>
                </a:solidFill>
              </a:rPr>
              <a:t>Metro warszawskie II odcinek część centralna, </a:t>
            </a:r>
            <a:r>
              <a:rPr lang="pl-PL" altLang="pl-PL" sz="1800" dirty="0" smtClean="0">
                <a:solidFill>
                  <a:srgbClr val="002060"/>
                </a:solidFill>
              </a:rPr>
              <a:t>drążone w bardzo słabych zawodnionych gruntach </a:t>
            </a:r>
          </a:p>
          <a:p>
            <a:pPr marL="0" indent="0">
              <a:buFontTx/>
              <a:buNone/>
            </a:pPr>
            <a:r>
              <a:rPr lang="pl-PL" altLang="pl-PL" sz="1800" b="1" dirty="0" smtClean="0">
                <a:solidFill>
                  <a:srgbClr val="002060"/>
                </a:solidFill>
              </a:rPr>
              <a:t>średni koszt około </a:t>
            </a:r>
            <a:r>
              <a:rPr lang="pl-PL" altLang="pl-PL" sz="1800" b="1" dirty="0" smtClean="0">
                <a:solidFill>
                  <a:srgbClr val="002060"/>
                </a:solidFill>
              </a:rPr>
              <a:t>500mln </a:t>
            </a:r>
            <a:r>
              <a:rPr lang="pl-PL" altLang="pl-PL" sz="1800" b="1" dirty="0" smtClean="0">
                <a:solidFill>
                  <a:srgbClr val="002060"/>
                </a:solidFill>
              </a:rPr>
              <a:t>zł za 1km. </a:t>
            </a:r>
          </a:p>
        </p:txBody>
      </p:sp>
    </p:spTree>
    <p:extLst>
      <p:ext uri="{BB962C8B-B14F-4D97-AF65-F5344CB8AC3E}">
        <p14:creationId xmlns:p14="http://schemas.microsoft.com/office/powerpoint/2010/main" val="2301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Koszty tuneli </a:t>
            </a:r>
            <a:r>
              <a:rPr lang="pl-PL" dirty="0" smtClean="0"/>
              <a:t>drogowych i kolejowych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świecie i 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932" y="1397717"/>
            <a:ext cx="8355539" cy="449738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sz="1800" b="1" dirty="0">
                <a:solidFill>
                  <a:srgbClr val="002060"/>
                </a:solidFill>
              </a:rPr>
              <a:t>Koszt budowy </a:t>
            </a:r>
            <a:r>
              <a:rPr lang="pl-PL" sz="1800" b="1" dirty="0" smtClean="0">
                <a:solidFill>
                  <a:srgbClr val="002060"/>
                </a:solidFill>
              </a:rPr>
              <a:t>1 km tuneli:</a:t>
            </a:r>
          </a:p>
          <a:p>
            <a:r>
              <a:rPr lang="pl-PL" sz="1800" dirty="0" smtClean="0">
                <a:solidFill>
                  <a:srgbClr val="002060"/>
                </a:solidFill>
              </a:rPr>
              <a:t>tunele </a:t>
            </a:r>
            <a:r>
              <a:rPr lang="pl-PL" sz="1800" dirty="0" err="1" smtClean="0">
                <a:solidFill>
                  <a:srgbClr val="002060"/>
                </a:solidFill>
              </a:rPr>
              <a:t>Frejus</a:t>
            </a:r>
            <a:r>
              <a:rPr lang="pl-PL" sz="1800" dirty="0" smtClean="0">
                <a:solidFill>
                  <a:srgbClr val="002060"/>
                </a:solidFill>
              </a:rPr>
              <a:t> (dł. 12,8km) </a:t>
            </a:r>
            <a:r>
              <a:rPr lang="pl-PL" sz="1800" dirty="0">
                <a:solidFill>
                  <a:srgbClr val="002060"/>
                </a:solidFill>
              </a:rPr>
              <a:t>i </a:t>
            </a:r>
            <a:r>
              <a:rPr lang="pl-PL" sz="1800" dirty="0" err="1">
                <a:solidFill>
                  <a:srgbClr val="002060"/>
                </a:solidFill>
              </a:rPr>
              <a:t>Arlberg</a:t>
            </a:r>
            <a:r>
              <a:rPr lang="pl-PL" sz="1800" dirty="0">
                <a:solidFill>
                  <a:srgbClr val="002060"/>
                </a:solidFill>
              </a:rPr>
              <a:t> </a:t>
            </a:r>
            <a:r>
              <a:rPr lang="pl-PL" sz="1800" dirty="0" smtClean="0">
                <a:solidFill>
                  <a:srgbClr val="002060"/>
                </a:solidFill>
              </a:rPr>
              <a:t>(dł. 14km) koszt 100mln zł,</a:t>
            </a:r>
          </a:p>
          <a:p>
            <a:r>
              <a:rPr lang="pl-PL" sz="1800" dirty="0" smtClean="0">
                <a:solidFill>
                  <a:srgbClr val="002060"/>
                </a:solidFill>
              </a:rPr>
              <a:t>tunel </a:t>
            </a:r>
            <a:r>
              <a:rPr lang="pl-PL" sz="1800" dirty="0" err="1">
                <a:solidFill>
                  <a:srgbClr val="002060"/>
                </a:solidFill>
              </a:rPr>
              <a:t>Hsuehshan</a:t>
            </a:r>
            <a:r>
              <a:rPr lang="pl-PL" sz="1800" dirty="0">
                <a:solidFill>
                  <a:srgbClr val="002060"/>
                </a:solidFill>
              </a:rPr>
              <a:t> na Tajwanie </a:t>
            </a:r>
            <a:r>
              <a:rPr lang="pl-PL" sz="1800" dirty="0" smtClean="0">
                <a:solidFill>
                  <a:srgbClr val="002060"/>
                </a:solidFill>
              </a:rPr>
              <a:t>( dł. 13km) koszt 1 km - 850mln zł,</a:t>
            </a:r>
          </a:p>
          <a:p>
            <a:r>
              <a:rPr lang="pl-PL" sz="1800" dirty="0" smtClean="0">
                <a:solidFill>
                  <a:srgbClr val="002060"/>
                </a:solidFill>
              </a:rPr>
              <a:t>najdłuższy tunel drogowy </a:t>
            </a:r>
            <a:r>
              <a:rPr lang="pl-PL" sz="1800" dirty="0" err="1" smtClean="0">
                <a:solidFill>
                  <a:srgbClr val="002060"/>
                </a:solidFill>
              </a:rPr>
              <a:t>Lardal</a:t>
            </a:r>
            <a:r>
              <a:rPr lang="pl-PL" sz="1800" dirty="0" smtClean="0">
                <a:solidFill>
                  <a:srgbClr val="002060"/>
                </a:solidFill>
              </a:rPr>
              <a:t> (dł. 24,5km) koszt 1</a:t>
            </a:r>
            <a:r>
              <a:rPr lang="pl-PL" sz="1800" dirty="0">
                <a:solidFill>
                  <a:srgbClr val="002060"/>
                </a:solidFill>
              </a:rPr>
              <a:t> km </a:t>
            </a:r>
            <a:r>
              <a:rPr lang="pl-PL" sz="1800" dirty="0" smtClean="0">
                <a:solidFill>
                  <a:srgbClr val="002060"/>
                </a:solidFill>
              </a:rPr>
              <a:t>- </a:t>
            </a:r>
            <a:r>
              <a:rPr lang="pl-PL" sz="1800" dirty="0">
                <a:solidFill>
                  <a:srgbClr val="002060"/>
                </a:solidFill>
              </a:rPr>
              <a:t>34 mln zł </a:t>
            </a:r>
            <a:r>
              <a:rPr lang="pl-PL" sz="1800" dirty="0" smtClean="0">
                <a:solidFill>
                  <a:srgbClr val="002060"/>
                </a:solidFill>
              </a:rPr>
              <a:t>!. </a:t>
            </a:r>
          </a:p>
          <a:p>
            <a:r>
              <a:rPr lang="pl-PL" sz="1800" dirty="0" smtClean="0">
                <a:solidFill>
                  <a:srgbClr val="002060"/>
                </a:solidFill>
              </a:rPr>
              <a:t>Drugi </a:t>
            </a:r>
            <a:r>
              <a:rPr lang="pl-PL" sz="1800" dirty="0">
                <a:solidFill>
                  <a:srgbClr val="002060"/>
                </a:solidFill>
              </a:rPr>
              <a:t>co do długości tunel świata </a:t>
            </a:r>
            <a:r>
              <a:rPr lang="pl-PL" sz="1800" dirty="0" err="1">
                <a:solidFill>
                  <a:srgbClr val="002060"/>
                </a:solidFill>
              </a:rPr>
              <a:t>Qiuling</a:t>
            </a:r>
            <a:r>
              <a:rPr lang="pl-PL" sz="1800" dirty="0">
                <a:solidFill>
                  <a:srgbClr val="002060"/>
                </a:solidFill>
              </a:rPr>
              <a:t> </a:t>
            </a:r>
            <a:r>
              <a:rPr lang="pl-PL" sz="1800" dirty="0" err="1">
                <a:solidFill>
                  <a:srgbClr val="002060"/>
                </a:solidFill>
              </a:rPr>
              <a:t>Zhongnanshan</a:t>
            </a:r>
            <a:r>
              <a:rPr lang="pl-PL" sz="1800" dirty="0">
                <a:solidFill>
                  <a:srgbClr val="002060"/>
                </a:solidFill>
              </a:rPr>
              <a:t> (dł. </a:t>
            </a:r>
            <a:r>
              <a:rPr lang="pl-PL" sz="1800" dirty="0" smtClean="0">
                <a:solidFill>
                  <a:srgbClr val="002060"/>
                </a:solidFill>
              </a:rPr>
              <a:t>18km) </a:t>
            </a:r>
            <a:r>
              <a:rPr lang="pl-PL" sz="1800" dirty="0">
                <a:solidFill>
                  <a:srgbClr val="002060"/>
                </a:solidFill>
              </a:rPr>
              <a:t>kosztował </a:t>
            </a:r>
            <a:r>
              <a:rPr lang="pl-PL" sz="1800" dirty="0" smtClean="0">
                <a:solidFill>
                  <a:srgbClr val="002060"/>
                </a:solidFill>
              </a:rPr>
              <a:t>1</a:t>
            </a:r>
            <a:r>
              <a:rPr lang="pl-PL" sz="1800" dirty="0">
                <a:solidFill>
                  <a:srgbClr val="002060"/>
                </a:solidFill>
              </a:rPr>
              <a:t> km – 90 </a:t>
            </a:r>
            <a:r>
              <a:rPr lang="pl-PL" sz="1800" dirty="0" smtClean="0">
                <a:solidFill>
                  <a:srgbClr val="002060"/>
                </a:solidFill>
              </a:rPr>
              <a:t>mln zł. </a:t>
            </a:r>
            <a:r>
              <a:rPr lang="pl-PL" sz="1800" dirty="0">
                <a:solidFill>
                  <a:srgbClr val="002060"/>
                </a:solidFill>
              </a:rPr>
              <a:t>Przedstawione powyżej koszty pokazują, że wbrew panującej opinii budowa tuneli nie jest aż tak droga jak to próbuje się </a:t>
            </a:r>
            <a:r>
              <a:rPr lang="pl-PL" sz="1800" dirty="0" smtClean="0">
                <a:solidFill>
                  <a:srgbClr val="002060"/>
                </a:solidFill>
              </a:rPr>
              <a:t>przedstawiać wszystko zależy od rodzaju masywu </a:t>
            </a:r>
            <a:r>
              <a:rPr lang="pl-PL" sz="1800" dirty="0">
                <a:solidFill>
                  <a:srgbClr val="002060"/>
                </a:solidFill>
              </a:rPr>
              <a:t>skalnego, w którym tunel jest </a:t>
            </a:r>
            <a:r>
              <a:rPr lang="pl-PL" sz="1800" dirty="0" smtClean="0">
                <a:solidFill>
                  <a:srgbClr val="002060"/>
                </a:solidFill>
              </a:rPr>
              <a:t>wykonywany.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W Polsce 1 km tunelu </a:t>
            </a:r>
            <a:r>
              <a:rPr lang="pl-PL" sz="1800" dirty="0">
                <a:solidFill>
                  <a:srgbClr val="002060"/>
                </a:solidFill>
              </a:rPr>
              <a:t>Emilia w Lalikach </a:t>
            </a:r>
            <a:r>
              <a:rPr lang="pl-PL" sz="1800" dirty="0" smtClean="0">
                <a:solidFill>
                  <a:srgbClr val="002060"/>
                </a:solidFill>
              </a:rPr>
              <a:t>wydrążonego we </a:t>
            </a:r>
            <a:r>
              <a:rPr lang="pl-PL" sz="1800" dirty="0">
                <a:solidFill>
                  <a:srgbClr val="002060"/>
                </a:solidFill>
              </a:rPr>
              <a:t>fliszu </a:t>
            </a:r>
            <a:r>
              <a:rPr lang="pl-PL" sz="1800" dirty="0" smtClean="0">
                <a:solidFill>
                  <a:srgbClr val="002060"/>
                </a:solidFill>
              </a:rPr>
              <a:t>karpackim metodą NATM kosztował 220mln zł. 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 </a:t>
            </a:r>
            <a:r>
              <a:rPr lang="pl-PL" sz="1800" b="1" dirty="0" smtClean="0">
                <a:solidFill>
                  <a:srgbClr val="002060"/>
                </a:solidFill>
              </a:rPr>
              <a:t>Tak wysoki </a:t>
            </a:r>
            <a:r>
              <a:rPr lang="pl-PL" sz="1800" b="1" dirty="0">
                <a:solidFill>
                  <a:srgbClr val="002060"/>
                </a:solidFill>
              </a:rPr>
              <a:t>koszt </a:t>
            </a:r>
            <a:r>
              <a:rPr lang="pl-PL" sz="1800" b="1" dirty="0" smtClean="0">
                <a:solidFill>
                  <a:srgbClr val="002060"/>
                </a:solidFill>
              </a:rPr>
              <a:t>drążenia był wynikiem: </a:t>
            </a:r>
            <a:r>
              <a:rPr lang="pl-PL" sz="1800" b="1" dirty="0" smtClean="0">
                <a:solidFill>
                  <a:srgbClr val="002060"/>
                </a:solidFill>
              </a:rPr>
              <a:t>budowy geologicznej </a:t>
            </a:r>
            <a:r>
              <a:rPr lang="pl-PL" sz="1800" b="1" dirty="0">
                <a:solidFill>
                  <a:srgbClr val="002060"/>
                </a:solidFill>
              </a:rPr>
              <a:t>masywu </a:t>
            </a:r>
            <a:r>
              <a:rPr lang="pl-PL" sz="1800" b="1" dirty="0" smtClean="0">
                <a:solidFill>
                  <a:srgbClr val="002060"/>
                </a:solidFill>
              </a:rPr>
              <a:t>skalnego, znacznych wymiarów </a:t>
            </a:r>
            <a:r>
              <a:rPr lang="pl-PL" sz="1800" b="1" dirty="0">
                <a:solidFill>
                  <a:srgbClr val="002060"/>
                </a:solidFill>
              </a:rPr>
              <a:t>tunelu oraz braku </a:t>
            </a:r>
            <a:r>
              <a:rPr lang="pl-PL" sz="1800" b="1" dirty="0" smtClean="0">
                <a:solidFill>
                  <a:srgbClr val="002060"/>
                </a:solidFill>
              </a:rPr>
              <a:t>doświadczenia.</a:t>
            </a:r>
            <a:r>
              <a:rPr lang="pl-PL" sz="1800" dirty="0" smtClean="0">
                <a:solidFill>
                  <a:srgbClr val="002060"/>
                </a:solidFill>
              </a:rPr>
              <a:t> </a:t>
            </a:r>
            <a:endParaRPr lang="pl-PL" sz="1800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F643-C6EE-47BC-8DE2-31B8C5933533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404664"/>
            <a:ext cx="7956376" cy="720080"/>
          </a:xfrm>
        </p:spPr>
        <p:txBody>
          <a:bodyPr/>
          <a:lstStyle/>
          <a:p>
            <a:pPr>
              <a:buFontTx/>
              <a:buNone/>
            </a:pPr>
            <a:r>
              <a:rPr lang="pl-PL" b="1" i="1" dirty="0" smtClean="0">
                <a:solidFill>
                  <a:srgbClr val="C00000"/>
                </a:solidFill>
              </a:rPr>
              <a:t>Jeżeli będzie decyzja o budowie trasy kolejowej Kraków – Świątniki – Myślenice, czy tuneli metra to bez problemów  wydrążymy tunele  </a:t>
            </a:r>
          </a:p>
          <a:p>
            <a:pPr>
              <a:buFontTx/>
              <a:buNone/>
            </a:pPr>
            <a:endParaRPr lang="pl-PL" b="1" dirty="0" smtClean="0"/>
          </a:p>
          <a:p>
            <a:pPr>
              <a:buFontTx/>
              <a:buNone/>
            </a:pPr>
            <a:r>
              <a:rPr lang="pl-PL" b="1" dirty="0" smtClean="0"/>
              <a:t>                                          Dziękuję za uwagę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3" y="2854098"/>
            <a:ext cx="7915443" cy="3383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941388"/>
          </a:xfrm>
        </p:spPr>
        <p:txBody>
          <a:bodyPr/>
          <a:lstStyle/>
          <a:p>
            <a:r>
              <a:rPr lang="pl-PL" dirty="0" smtClean="0"/>
              <a:t>Tunele w Polsce budowane dawniej– w ostatnich 100 latach wydrążono 27 tuneli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F643-C6EE-47BC-8DE2-31B8C5933533}" type="slidenum">
              <a:rPr lang="pl-PL" smtClean="0"/>
              <a:pPr/>
              <a:t>4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539552" y="1444708"/>
          <a:ext cx="8136904" cy="47205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66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L.p.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Tunel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Długość [m]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Rok otwarcia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Wałbrzych Główny – Jedlina Górna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1601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1880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Bartnica – Świerki Dolne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1168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1880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Kamienna Góra - Kowar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1025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1905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Duszniki – Kulin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577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1905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Łupków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416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Jedlina Górna – Głuszyca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378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1880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Bardo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364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1874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Długopole Zdrój – Długopole Dolne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360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1875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Nielestno – Wleń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320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1909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Kuźnice Świdnickie – Wałbrzych Główny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309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1866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Wojanów – Trzcińsko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295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1865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Kuźnice Świdnickie – Mieroszowa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262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1873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Góra Czyżyk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187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1907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Pilchowice Nielestno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1909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Górzyniec – Szklarska Poręba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Kulin – Lewin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1905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Tunel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Grybów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Żegiestów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</a:rPr>
                        <a:t>Uherce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659" marR="53659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4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8039" y="260648"/>
            <a:ext cx="7210425" cy="941388"/>
          </a:xfrm>
        </p:spPr>
        <p:txBody>
          <a:bodyPr/>
          <a:lstStyle/>
          <a:p>
            <a:r>
              <a:rPr lang="pl-PL" dirty="0" smtClean="0"/>
              <a:t>Kilka informacji na temat tuneli kolejowych w 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7" cy="4497388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>
                <a:solidFill>
                  <a:srgbClr val="002060"/>
                </a:solidFill>
              </a:rPr>
              <a:t>Na terenie Polski </a:t>
            </a:r>
            <a:r>
              <a:rPr lang="pl-PL" sz="1800" dirty="0" smtClean="0">
                <a:solidFill>
                  <a:srgbClr val="002060"/>
                </a:solidFill>
              </a:rPr>
              <a:t>istnieje </a:t>
            </a:r>
            <a:r>
              <a:rPr lang="pl-PL" sz="1800" dirty="0">
                <a:solidFill>
                  <a:srgbClr val="002060"/>
                </a:solidFill>
              </a:rPr>
              <a:t>27 kolejowych </a:t>
            </a:r>
            <a:r>
              <a:rPr lang="pl-PL" sz="1800" dirty="0" smtClean="0">
                <a:solidFill>
                  <a:srgbClr val="002060"/>
                </a:solidFill>
              </a:rPr>
              <a:t>tuneli. </a:t>
            </a:r>
            <a:r>
              <a:rPr lang="pl-PL" sz="1800" dirty="0">
                <a:solidFill>
                  <a:srgbClr val="002060"/>
                </a:solidFill>
              </a:rPr>
              <a:t>Najdłuższy tunel </a:t>
            </a:r>
            <a:r>
              <a:rPr lang="pl-PL" sz="1800" dirty="0" smtClean="0">
                <a:solidFill>
                  <a:srgbClr val="002060"/>
                </a:solidFill>
              </a:rPr>
              <a:t>znajduje się na </a:t>
            </a:r>
            <a:r>
              <a:rPr lang="pl-PL" sz="1800" dirty="0">
                <a:solidFill>
                  <a:srgbClr val="002060"/>
                </a:solidFill>
              </a:rPr>
              <a:t>linii Kłodzko – </a:t>
            </a:r>
            <a:r>
              <a:rPr lang="pl-PL" sz="1800" dirty="0" smtClean="0">
                <a:solidFill>
                  <a:srgbClr val="002060"/>
                </a:solidFill>
              </a:rPr>
              <a:t>Wałbrzych (długość 1604m), </a:t>
            </a:r>
            <a:r>
              <a:rPr lang="pl-PL" sz="1800" dirty="0">
                <a:solidFill>
                  <a:srgbClr val="002060"/>
                </a:solidFill>
              </a:rPr>
              <a:t>natomiast </a:t>
            </a:r>
            <a:r>
              <a:rPr lang="pl-PL" sz="1800" dirty="0" smtClean="0">
                <a:solidFill>
                  <a:srgbClr val="002060"/>
                </a:solidFill>
              </a:rPr>
              <a:t>najkrótszy tunel </a:t>
            </a:r>
            <a:r>
              <a:rPr lang="pl-PL" sz="1800" dirty="0">
                <a:solidFill>
                  <a:srgbClr val="002060"/>
                </a:solidFill>
              </a:rPr>
              <a:t>(50m)</a:t>
            </a:r>
            <a:r>
              <a:rPr lang="pl-PL" sz="1800" dirty="0" smtClean="0">
                <a:solidFill>
                  <a:srgbClr val="002060"/>
                </a:solidFill>
              </a:rPr>
              <a:t> </a:t>
            </a:r>
            <a:r>
              <a:rPr lang="pl-PL" sz="1800" dirty="0">
                <a:solidFill>
                  <a:srgbClr val="002060"/>
                </a:solidFill>
              </a:rPr>
              <a:t>znajduje się na linii Stróże – Krościenko. Większość z nich </a:t>
            </a:r>
            <a:r>
              <a:rPr lang="pl-PL" sz="1800" dirty="0" smtClean="0">
                <a:solidFill>
                  <a:srgbClr val="002060"/>
                </a:solidFill>
              </a:rPr>
              <a:t>wydrążono na południu Polski w Sudetach i Karpatach (we fliszu karpackim) </a:t>
            </a:r>
            <a:r>
              <a:rPr lang="pl-PL" sz="1800" dirty="0">
                <a:solidFill>
                  <a:srgbClr val="002060"/>
                </a:solidFill>
              </a:rPr>
              <a:t>w drugiej połowie XIX wieku (16 budowli) oraz na początku XX wieku (6 tuneli</a:t>
            </a:r>
            <a:r>
              <a:rPr lang="pl-PL" sz="1800" dirty="0" smtClean="0">
                <a:solidFill>
                  <a:srgbClr val="002060"/>
                </a:solidFill>
              </a:rPr>
              <a:t>). W 2012r  wydrążono tunel kolejowy w Warszawie na Okęciu </a:t>
            </a:r>
            <a:r>
              <a:rPr lang="pl-PL" sz="1800" dirty="0" smtClean="0"/>
              <a:t>o </a:t>
            </a:r>
            <a:r>
              <a:rPr lang="pl-PL" sz="1800" dirty="0"/>
              <a:t>długości 1183 m</a:t>
            </a:r>
            <a:r>
              <a:rPr lang="pl-PL" sz="1800" dirty="0" smtClean="0">
                <a:solidFill>
                  <a:srgbClr val="002060"/>
                </a:solidFill>
              </a:rPr>
              <a:t>. W </a:t>
            </a:r>
            <a:r>
              <a:rPr lang="pl-PL" sz="1800" dirty="0">
                <a:solidFill>
                  <a:srgbClr val="002060"/>
                </a:solidFill>
              </a:rPr>
              <a:t>21 tunelach odbywa się ruch towarowo – pasażerski, a w 5 – tylko </a:t>
            </a:r>
            <a:r>
              <a:rPr lang="pl-PL" sz="1800" dirty="0" smtClean="0">
                <a:solidFill>
                  <a:srgbClr val="002060"/>
                </a:solidFill>
              </a:rPr>
              <a:t>pasażerski (tunele na </a:t>
            </a:r>
            <a:r>
              <a:rPr lang="pl-PL" sz="1800" dirty="0">
                <a:solidFill>
                  <a:srgbClr val="002060"/>
                </a:solidFill>
              </a:rPr>
              <a:t>terenie Warszawy</a:t>
            </a:r>
            <a:r>
              <a:rPr lang="pl-PL" sz="1800" dirty="0" smtClean="0">
                <a:solidFill>
                  <a:srgbClr val="002060"/>
                </a:solidFill>
              </a:rPr>
              <a:t>). </a:t>
            </a:r>
            <a:r>
              <a:rPr lang="pl-PL" sz="1800" dirty="0">
                <a:solidFill>
                  <a:srgbClr val="002060"/>
                </a:solidFill>
              </a:rPr>
              <a:t>Jeden tunel jest nieczynny </a:t>
            </a:r>
            <a:r>
              <a:rPr lang="pl-PL" sz="1800" dirty="0" smtClean="0">
                <a:solidFill>
                  <a:srgbClr val="002060"/>
                </a:solidFill>
              </a:rPr>
              <a:t>(tunel na </a:t>
            </a:r>
            <a:r>
              <a:rPr lang="pl-PL" sz="1800" dirty="0">
                <a:solidFill>
                  <a:srgbClr val="002060"/>
                </a:solidFill>
              </a:rPr>
              <a:t>szlaku Kowary - Ogorzelec</a:t>
            </a:r>
            <a:r>
              <a:rPr lang="pl-PL" sz="1800" dirty="0" smtClean="0">
                <a:solidFill>
                  <a:srgbClr val="002060"/>
                </a:solidFill>
              </a:rPr>
              <a:t>). </a:t>
            </a:r>
            <a:r>
              <a:rPr lang="pl-PL" sz="1800" dirty="0">
                <a:solidFill>
                  <a:srgbClr val="002060"/>
                </a:solidFill>
              </a:rPr>
              <a:t>W ostatnich latach ponownie zaczęto drążyć </a:t>
            </a:r>
            <a:r>
              <a:rPr lang="pl-PL" sz="1800" dirty="0" smtClean="0">
                <a:solidFill>
                  <a:srgbClr val="002060"/>
                </a:solidFill>
              </a:rPr>
              <a:t>tunele ale głównie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drogowe. </a:t>
            </a:r>
            <a:r>
              <a:rPr lang="pl-PL" sz="1800" dirty="0">
                <a:solidFill>
                  <a:srgbClr val="002060"/>
                </a:solidFill>
              </a:rPr>
              <a:t>Wybudowano</a:t>
            </a:r>
            <a:r>
              <a:rPr lang="pl-PL" sz="1800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pl-PL" sz="1800" dirty="0" smtClean="0">
                <a:solidFill>
                  <a:srgbClr val="002060"/>
                </a:solidFill>
              </a:rPr>
              <a:t>2 </a:t>
            </a:r>
            <a:r>
              <a:rPr lang="pl-PL" sz="1800" dirty="0">
                <a:solidFill>
                  <a:srgbClr val="002060"/>
                </a:solidFill>
              </a:rPr>
              <a:t>sztolnie w Świnnej </a:t>
            </a:r>
            <a:r>
              <a:rPr lang="pl-PL" sz="1800" dirty="0" smtClean="0">
                <a:solidFill>
                  <a:srgbClr val="002060"/>
                </a:solidFill>
              </a:rPr>
              <a:t>Porębie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(</a:t>
            </a:r>
            <a:r>
              <a:rPr lang="pl-PL" sz="1800" dirty="0">
                <a:solidFill>
                  <a:srgbClr val="002060"/>
                </a:solidFill>
              </a:rPr>
              <a:t>dł. 300m i 400m</a:t>
            </a:r>
            <a:r>
              <a:rPr lang="pl-PL" sz="1800" dirty="0" smtClean="0">
                <a:solidFill>
                  <a:srgbClr val="002060"/>
                </a:solidFill>
              </a:rPr>
              <a:t>), </a:t>
            </a:r>
          </a:p>
          <a:p>
            <a:pPr algn="just"/>
            <a:r>
              <a:rPr lang="pl-PL" sz="1800" dirty="0" smtClean="0">
                <a:solidFill>
                  <a:srgbClr val="002060"/>
                </a:solidFill>
              </a:rPr>
              <a:t>tunel </a:t>
            </a:r>
            <a:r>
              <a:rPr lang="pl-PL" sz="1800" dirty="0">
                <a:solidFill>
                  <a:srgbClr val="002060"/>
                </a:solidFill>
              </a:rPr>
              <a:t>w Lalikach 678m</a:t>
            </a:r>
            <a:r>
              <a:rPr lang="pl-PL" sz="1800" dirty="0" smtClean="0">
                <a:solidFill>
                  <a:srgbClr val="002060"/>
                </a:solidFill>
              </a:rPr>
              <a:t>, </a:t>
            </a:r>
          </a:p>
          <a:p>
            <a:pPr algn="just"/>
            <a:r>
              <a:rPr lang="pl-PL" sz="1800" dirty="0" smtClean="0">
                <a:solidFill>
                  <a:srgbClr val="002060"/>
                </a:solidFill>
              </a:rPr>
              <a:t>tunele </a:t>
            </a:r>
            <a:r>
              <a:rPr lang="pl-PL" sz="1800" dirty="0">
                <a:solidFill>
                  <a:srgbClr val="002060"/>
                </a:solidFill>
              </a:rPr>
              <a:t>I </a:t>
            </a:r>
            <a:r>
              <a:rPr lang="pl-PL" sz="1800" dirty="0" err="1">
                <a:solidFill>
                  <a:srgbClr val="002060"/>
                </a:solidFill>
              </a:rPr>
              <a:t>i</a:t>
            </a:r>
            <a:r>
              <a:rPr lang="pl-PL" sz="1800" dirty="0">
                <a:solidFill>
                  <a:srgbClr val="002060"/>
                </a:solidFill>
              </a:rPr>
              <a:t> II linie </a:t>
            </a:r>
            <a:r>
              <a:rPr lang="pl-PL" sz="1800" dirty="0" smtClean="0">
                <a:solidFill>
                  <a:srgbClr val="002060"/>
                </a:solidFill>
              </a:rPr>
              <a:t>metra w </a:t>
            </a:r>
            <a:r>
              <a:rPr lang="pl-PL" sz="1800" dirty="0">
                <a:solidFill>
                  <a:srgbClr val="002060"/>
                </a:solidFill>
              </a:rPr>
              <a:t>Warszawie</a:t>
            </a:r>
            <a:r>
              <a:rPr lang="pl-PL" sz="1800" dirty="0" smtClean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pl-PL" sz="1800" dirty="0" smtClean="0">
                <a:solidFill>
                  <a:srgbClr val="002060"/>
                </a:solidFill>
              </a:rPr>
              <a:t> tunel </a:t>
            </a:r>
            <a:r>
              <a:rPr lang="pl-PL" sz="1800" dirty="0">
                <a:solidFill>
                  <a:srgbClr val="002060"/>
                </a:solidFill>
              </a:rPr>
              <a:t>pod „Martwą Wisłą”. </a:t>
            </a:r>
          </a:p>
          <a:p>
            <a:pPr marL="0" indent="0">
              <a:buNone/>
            </a:pPr>
            <a:endParaRPr lang="pl-PL" sz="1800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F643-C6EE-47BC-8DE2-31B8C5933533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69602"/>
            <a:ext cx="3816424" cy="249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5" y="260648"/>
            <a:ext cx="7210425" cy="941388"/>
          </a:xfrm>
        </p:spPr>
        <p:txBody>
          <a:bodyPr/>
          <a:lstStyle/>
          <a:p>
            <a:r>
              <a:rPr lang="pl-PL" dirty="0" smtClean="0"/>
              <a:t>Tunele kolejowe - przekrój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F643-C6EE-47BC-8DE2-31B8C5933533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5" name="Symbol zastępczy zawartości 4" descr="2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99990"/>
            <a:ext cx="4032448" cy="32732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395536" y="1340768"/>
            <a:ext cx="460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 smtClean="0">
                <a:solidFill>
                  <a:srgbClr val="C00000"/>
                </a:solidFill>
                <a:latin typeface="+mn-lt"/>
              </a:rPr>
              <a:t>Istotny </a:t>
            </a:r>
            <a:r>
              <a:rPr lang="pl-PL" sz="1800" b="1" dirty="0">
                <a:solidFill>
                  <a:srgbClr val="C00000"/>
                </a:solidFill>
                <a:latin typeface="+mn-lt"/>
              </a:rPr>
              <a:t>wpływ na koszt </a:t>
            </a:r>
            <a:r>
              <a:rPr lang="pl-PL" sz="1800" b="1" dirty="0" smtClean="0">
                <a:solidFill>
                  <a:srgbClr val="C00000"/>
                </a:solidFill>
                <a:latin typeface="+mn-lt"/>
              </a:rPr>
              <a:t>drążenia tunelu ma przekrój poprzeczny tunelu.  Z </a:t>
            </a:r>
            <a:r>
              <a:rPr lang="pl-PL" sz="1800" b="1" dirty="0">
                <a:solidFill>
                  <a:srgbClr val="C00000"/>
                </a:solidFill>
                <a:latin typeface="+mn-lt"/>
              </a:rPr>
              <a:t>wielkością przekroju tunelu  nieliniowo rosną koszty jego wykonania.</a:t>
            </a:r>
            <a:r>
              <a:rPr lang="pl-PL" sz="1800" b="1" dirty="0" smtClean="0">
                <a:solidFill>
                  <a:srgbClr val="C00000"/>
                </a:solidFill>
                <a:latin typeface="+mn-lt"/>
              </a:rPr>
              <a:t>  Przekrój tunelu zależy od przeznaczenia.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Przekrój poprzeczny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tuneli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ściekowych jest mniejszy od 10m</a:t>
            </a:r>
            <a:r>
              <a:rPr lang="pl-PL" sz="1800" baseline="30000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, tunel z jednym torem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ma przekrój ok. 35m</a:t>
            </a:r>
            <a:r>
              <a:rPr lang="pl-PL" sz="1800" baseline="30000" dirty="0" smtClean="0">
                <a:solidFill>
                  <a:srgbClr val="002060"/>
                </a:solidFill>
                <a:latin typeface="+mn-lt"/>
              </a:rPr>
              <a:t>2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(szerokość 6m),</a:t>
            </a:r>
            <a:r>
              <a:rPr lang="pl-PL" sz="1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1800" b="1" dirty="0">
                <a:solidFill>
                  <a:srgbClr val="C00000"/>
                </a:solidFill>
                <a:latin typeface="+mn-lt"/>
              </a:rPr>
              <a:t>tunel z dwoma torami </a:t>
            </a:r>
            <a:r>
              <a:rPr lang="pl-PL" sz="1800" b="1" dirty="0" smtClean="0">
                <a:solidFill>
                  <a:srgbClr val="C00000"/>
                </a:solidFill>
                <a:latin typeface="+mn-lt"/>
              </a:rPr>
              <a:t>ok. </a:t>
            </a:r>
            <a:r>
              <a:rPr lang="pl-PL" sz="1800" b="1" dirty="0">
                <a:solidFill>
                  <a:srgbClr val="C00000"/>
                </a:solidFill>
                <a:latin typeface="+mn-lt"/>
              </a:rPr>
              <a:t>70 </a:t>
            </a:r>
            <a:r>
              <a:rPr lang="pl-PL" sz="1800" b="1" dirty="0" smtClean="0">
                <a:solidFill>
                  <a:srgbClr val="C00000"/>
                </a:solidFill>
                <a:latin typeface="+mn-lt"/>
              </a:rPr>
              <a:t>m</a:t>
            </a:r>
            <a:r>
              <a:rPr lang="pl-PL" sz="1800" b="1" baseline="30000" dirty="0" smtClean="0">
                <a:solidFill>
                  <a:srgbClr val="C00000"/>
                </a:solidFill>
                <a:latin typeface="+mn-lt"/>
              </a:rPr>
              <a:t>2 </a:t>
            </a:r>
            <a:r>
              <a:rPr lang="pl-PL" sz="1800" b="1" dirty="0" smtClean="0">
                <a:solidFill>
                  <a:srgbClr val="C00000"/>
                </a:solidFill>
                <a:latin typeface="+mn-lt"/>
              </a:rPr>
              <a:t>(szerokość 9m)</a:t>
            </a:r>
            <a:r>
              <a:rPr lang="pl-PL" sz="1800" dirty="0" smtClean="0">
                <a:solidFill>
                  <a:srgbClr val="C00000"/>
                </a:solidFill>
                <a:latin typeface="+mn-lt"/>
              </a:rPr>
              <a:t>,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tunel z jednym pasem ruchu dla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drogi blisko 90 m</a:t>
            </a:r>
            <a:r>
              <a:rPr lang="pl-PL" sz="1800" baseline="30000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natomiast tunel z dwoma pasami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ruchu i pasami awaryjnymi ma przekrój  dochodzący do</a:t>
            </a:r>
            <a:r>
              <a:rPr lang="pl-PL" sz="1800" dirty="0" smtClean="0">
                <a:solidFill>
                  <a:srgbClr val="002060"/>
                </a:solidFill>
              </a:rPr>
              <a:t> 180m</a:t>
            </a:r>
            <a:r>
              <a:rPr lang="pl-PL" sz="1800" baseline="30000" dirty="0" smtClean="0">
                <a:solidFill>
                  <a:srgbClr val="002060"/>
                </a:solidFill>
              </a:rPr>
              <a:t>2  </a:t>
            </a:r>
            <a:r>
              <a:rPr lang="pl-PL" sz="1800" dirty="0" smtClean="0">
                <a:solidFill>
                  <a:srgbClr val="002060"/>
                </a:solidFill>
              </a:rPr>
              <a:t>i szerokość ponad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17m.</a:t>
            </a:r>
            <a:r>
              <a:rPr lang="pl-PL" sz="1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1800" b="1" dirty="0" smtClean="0">
                <a:solidFill>
                  <a:srgbClr val="C00000"/>
                </a:solidFill>
                <a:latin typeface="+mn-lt"/>
              </a:rPr>
              <a:t>Ze względu na przekrój i wyposażenie tunele kolejowe są 2-3 razy tańsze od drogowych.</a:t>
            </a:r>
            <a:endParaRPr lang="pl-PL" sz="1800" b="1" baseline="30000" dirty="0" smtClean="0">
              <a:solidFill>
                <a:srgbClr val="C00000"/>
              </a:solidFill>
              <a:latin typeface="+mn-lt"/>
            </a:endParaRPr>
          </a:p>
          <a:p>
            <a:endParaRPr lang="pl-PL" sz="1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09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444444"/>
                </a:solidFill>
              </a:rPr>
              <a:t>Wymagania techniczne dla tuneli ( </a:t>
            </a:r>
            <a:r>
              <a:rPr lang="pl-PL" dirty="0" err="1">
                <a:solidFill>
                  <a:srgbClr val="444444"/>
                </a:solidFill>
              </a:rPr>
              <a:t>rozp</a:t>
            </a:r>
            <a:r>
              <a:rPr lang="pl-PL" dirty="0">
                <a:solidFill>
                  <a:srgbClr val="444444"/>
                </a:solidFill>
              </a:rPr>
              <a:t>. MINISTRA TRANSPORTU I GOSPODARKI MORSKIEJ z dnia 10 września 1998 r.) </a:t>
            </a:r>
            <a:br>
              <a:rPr lang="pl-PL" dirty="0">
                <a:solidFill>
                  <a:srgbClr val="444444"/>
                </a:solidFill>
              </a:rPr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F643-C6EE-47BC-8DE2-31B8C5933533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29208" y="1484784"/>
            <a:ext cx="82192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Konstrukcja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tunelu liniowego nie powinna ograniczać prędkości jazdy pociągów, konstrukcyjnych warunków układania nawierzchni kolejowej i odwodnienia oraz zawieszenia sieci trakcji elektrycznej. </a:t>
            </a:r>
            <a:endParaRPr lang="pl-PL" sz="18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Szerokość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skrajni budowli w tunelu liniowym powinna odpowiadać wymogom danej linii kolejowej, powiększonej: </a:t>
            </a:r>
            <a:endParaRPr lang="pl-PL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pl-PL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  a)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nie mniej niż o 400 mm z każdej strony - dla linii jednotorowej,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pl-PL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  b) nie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mniej niż 300 mm z każdej strony - dla linii dwutorowej. </a:t>
            </a:r>
            <a:endParaRPr lang="pl-PL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3) Tunel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liniowy o długości większej niż 50 m powinien mieć nisze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o</a:t>
            </a:r>
          </a:p>
          <a:p>
            <a:r>
              <a:rPr lang="pl-PL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   wymiarach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nie mniejszych niż: szerokość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1,5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m, wysokość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2,0 m</a:t>
            </a:r>
          </a:p>
          <a:p>
            <a:r>
              <a:rPr lang="pl-PL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   i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głębokość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0,6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m, rozmieszczonych przemiennie po obu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stronach</a:t>
            </a:r>
          </a:p>
          <a:p>
            <a:r>
              <a:rPr lang="pl-PL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   toru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w odległościach nie większych niż 25 m. Tunel liniowy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o</a:t>
            </a:r>
          </a:p>
          <a:p>
            <a:r>
              <a:rPr lang="pl-PL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   długości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ponad 200 m powinien mieć ponadto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instalację</a:t>
            </a:r>
          </a:p>
          <a:p>
            <a:r>
              <a:rPr lang="pl-PL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   wentylacyjną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oraz oświetlenie zapewniające średnie natężenie </a:t>
            </a:r>
          </a:p>
          <a:p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    światła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nie mniejsze niż 3 luksy. </a:t>
            </a:r>
            <a:endParaRPr lang="pl-PL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4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Tunel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liniowy powinien posiadać urządzenia odwadniające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do</a:t>
            </a:r>
          </a:p>
          <a:p>
            <a:r>
              <a:rPr lang="pl-PL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   odprowadzenia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wody z tunelu.</a:t>
            </a:r>
          </a:p>
        </p:txBody>
      </p:sp>
    </p:spTree>
    <p:extLst>
      <p:ext uri="{BB962C8B-B14F-4D97-AF65-F5344CB8AC3E}">
        <p14:creationId xmlns:p14="http://schemas.microsoft.com/office/powerpoint/2010/main" val="29713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5400600" cy="941388"/>
          </a:xfrm>
        </p:spPr>
        <p:txBody>
          <a:bodyPr/>
          <a:lstStyle/>
          <a:p>
            <a:r>
              <a:rPr lang="pl-PL" dirty="0" smtClean="0"/>
              <a:t>Tunele w komunikacji drogowej – czy się opłaca?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20887"/>
            <a:ext cx="7848872" cy="4760441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 </a:t>
            </a:r>
            <a:r>
              <a:rPr lang="pl-PL" sz="1800" dirty="0" smtClean="0">
                <a:solidFill>
                  <a:srgbClr val="002060"/>
                </a:solidFill>
              </a:rPr>
              <a:t>W Polsce w społeczeństwie i niestety wśród 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decydentów utrwalony </a:t>
            </a:r>
            <a:r>
              <a:rPr lang="pl-PL" sz="1800" dirty="0">
                <a:solidFill>
                  <a:srgbClr val="002060"/>
                </a:solidFill>
              </a:rPr>
              <a:t>jest pogląd, że budowa </a:t>
            </a:r>
            <a:endParaRPr lang="pl-PL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tuneli </a:t>
            </a:r>
            <a:r>
              <a:rPr lang="pl-PL" sz="1800" dirty="0">
                <a:solidFill>
                  <a:srgbClr val="002060"/>
                </a:solidFill>
              </a:rPr>
              <a:t>w porównaniu </a:t>
            </a:r>
            <a:r>
              <a:rPr lang="pl-PL" sz="1800" dirty="0" smtClean="0">
                <a:solidFill>
                  <a:srgbClr val="002060"/>
                </a:solidFill>
              </a:rPr>
              <a:t>do budowy </a:t>
            </a:r>
            <a:r>
              <a:rPr lang="pl-PL" sz="1800" dirty="0">
                <a:solidFill>
                  <a:srgbClr val="002060"/>
                </a:solidFill>
              </a:rPr>
              <a:t>obiektów </a:t>
            </a:r>
            <a:endParaRPr lang="pl-PL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naziemnych </a:t>
            </a:r>
            <a:r>
              <a:rPr lang="pl-PL" sz="1800" dirty="0">
                <a:solidFill>
                  <a:srgbClr val="002060"/>
                </a:solidFill>
              </a:rPr>
              <a:t>jest znacznie droższa i że </a:t>
            </a:r>
            <a:r>
              <a:rPr lang="pl-PL" sz="1800" dirty="0" smtClean="0">
                <a:solidFill>
                  <a:srgbClr val="002060"/>
                </a:solidFill>
              </a:rPr>
              <a:t>tunele 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mogą być budowane </a:t>
            </a:r>
            <a:r>
              <a:rPr lang="pl-PL" sz="1800" dirty="0">
                <a:solidFill>
                  <a:srgbClr val="002060"/>
                </a:solidFill>
              </a:rPr>
              <a:t>tylko </a:t>
            </a:r>
            <a:r>
              <a:rPr lang="pl-PL" sz="1800" dirty="0" smtClean="0">
                <a:solidFill>
                  <a:srgbClr val="002060"/>
                </a:solidFill>
              </a:rPr>
              <a:t>w nadzwyczajnych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warunkach. Tymczasem przy porównaniu </a:t>
            </a:r>
            <a:r>
              <a:rPr lang="pl-PL" sz="1800" dirty="0">
                <a:solidFill>
                  <a:srgbClr val="002060"/>
                </a:solidFill>
              </a:rPr>
              <a:t>odcinka drogi z </a:t>
            </a:r>
            <a:r>
              <a:rPr lang="pl-PL" sz="1800" dirty="0" smtClean="0">
                <a:solidFill>
                  <a:srgbClr val="002060"/>
                </a:solidFill>
              </a:rPr>
              <a:t>tunelem nie </a:t>
            </a:r>
            <a:r>
              <a:rPr lang="pl-PL" sz="1800" dirty="0">
                <a:solidFill>
                  <a:srgbClr val="002060"/>
                </a:solidFill>
              </a:rPr>
              <a:t>uwzględnia </a:t>
            </a:r>
            <a:r>
              <a:rPr lang="pl-PL" sz="1800" dirty="0" smtClean="0">
                <a:solidFill>
                  <a:srgbClr val="002060"/>
                </a:solidFill>
              </a:rPr>
              <a:t>się kosztów:</a:t>
            </a:r>
            <a:endParaRPr lang="pl-PL" sz="1800" dirty="0">
              <a:solidFill>
                <a:srgbClr val="002060"/>
              </a:solidFill>
            </a:endParaRPr>
          </a:p>
          <a:p>
            <a:pPr lvl="0"/>
            <a:r>
              <a:rPr lang="pl-PL" sz="1800" dirty="0" smtClean="0">
                <a:solidFill>
                  <a:srgbClr val="002060"/>
                </a:solidFill>
              </a:rPr>
              <a:t>wykupu </a:t>
            </a:r>
            <a:r>
              <a:rPr lang="pl-PL" sz="1800" dirty="0">
                <a:solidFill>
                  <a:srgbClr val="002060"/>
                </a:solidFill>
              </a:rPr>
              <a:t>terenu </a:t>
            </a:r>
            <a:r>
              <a:rPr lang="pl-PL" sz="1800" dirty="0" smtClean="0">
                <a:solidFill>
                  <a:srgbClr val="002060"/>
                </a:solidFill>
              </a:rPr>
              <a:t>i czasami dramatycznych wywłaszczeń,</a:t>
            </a:r>
            <a:endParaRPr lang="pl-PL" sz="1800" dirty="0">
              <a:solidFill>
                <a:srgbClr val="002060"/>
              </a:solidFill>
            </a:endParaRPr>
          </a:p>
          <a:p>
            <a:pPr lvl="0"/>
            <a:r>
              <a:rPr lang="pl-PL" sz="1800" dirty="0" smtClean="0">
                <a:solidFill>
                  <a:srgbClr val="002060"/>
                </a:solidFill>
              </a:rPr>
              <a:t>przenoszenia obiektów </a:t>
            </a:r>
            <a:r>
              <a:rPr lang="pl-PL" sz="1800" dirty="0">
                <a:solidFill>
                  <a:srgbClr val="002060"/>
                </a:solidFill>
              </a:rPr>
              <a:t>infrastruktury </a:t>
            </a:r>
            <a:r>
              <a:rPr lang="pl-PL" sz="1800" dirty="0" smtClean="0">
                <a:solidFill>
                  <a:srgbClr val="002060"/>
                </a:solidFill>
              </a:rPr>
              <a:t>(np. rurociągi</a:t>
            </a:r>
            <a:r>
              <a:rPr lang="pl-PL" sz="1800" dirty="0">
                <a:solidFill>
                  <a:srgbClr val="002060"/>
                </a:solidFill>
              </a:rPr>
              <a:t>, </a:t>
            </a:r>
            <a:r>
              <a:rPr lang="pl-PL" sz="1800" dirty="0" smtClean="0">
                <a:solidFill>
                  <a:srgbClr val="002060"/>
                </a:solidFill>
              </a:rPr>
              <a:t>kable, itp.),</a:t>
            </a:r>
            <a:endParaRPr lang="pl-PL" sz="1800" dirty="0">
              <a:solidFill>
                <a:srgbClr val="002060"/>
              </a:solidFill>
            </a:endParaRPr>
          </a:p>
          <a:p>
            <a:pPr lvl="0"/>
            <a:r>
              <a:rPr lang="pl-PL" sz="1800" dirty="0" smtClean="0">
                <a:solidFill>
                  <a:srgbClr val="002060"/>
                </a:solidFill>
              </a:rPr>
              <a:t>utrzymania </a:t>
            </a:r>
            <a:r>
              <a:rPr lang="pl-PL" sz="1800" dirty="0">
                <a:solidFill>
                  <a:srgbClr val="002060"/>
                </a:solidFill>
              </a:rPr>
              <a:t>i eksploatacji </a:t>
            </a:r>
            <a:r>
              <a:rPr lang="pl-PL" sz="1800" dirty="0" smtClean="0">
                <a:solidFill>
                  <a:srgbClr val="002060"/>
                </a:solidFill>
              </a:rPr>
              <a:t>drogi, kolei </a:t>
            </a:r>
            <a:r>
              <a:rPr lang="pl-PL" sz="1800" dirty="0">
                <a:solidFill>
                  <a:srgbClr val="002060"/>
                </a:solidFill>
              </a:rPr>
              <a:t>zwłaszcza w warunkach zimowych,</a:t>
            </a:r>
          </a:p>
          <a:p>
            <a:pPr lvl="0"/>
            <a:r>
              <a:rPr lang="pl-PL" sz="1800" dirty="0" smtClean="0">
                <a:solidFill>
                  <a:srgbClr val="002060"/>
                </a:solidFill>
              </a:rPr>
              <a:t>zabezpieczenia </a:t>
            </a:r>
            <a:r>
              <a:rPr lang="pl-PL" sz="1800" dirty="0">
                <a:solidFill>
                  <a:srgbClr val="002060"/>
                </a:solidFill>
              </a:rPr>
              <a:t>przed lawinami i opadającymi skałami,</a:t>
            </a:r>
          </a:p>
          <a:p>
            <a:pPr lvl="0"/>
            <a:r>
              <a:rPr lang="pl-PL" sz="1800" dirty="0" smtClean="0">
                <a:solidFill>
                  <a:srgbClr val="002060"/>
                </a:solidFill>
              </a:rPr>
              <a:t>wykonania dłuższej </a:t>
            </a:r>
            <a:r>
              <a:rPr lang="pl-PL" sz="1800" dirty="0">
                <a:solidFill>
                  <a:srgbClr val="002060"/>
                </a:solidFill>
              </a:rPr>
              <a:t>drogi, która </a:t>
            </a:r>
            <a:r>
              <a:rPr lang="pl-PL" sz="1800" dirty="0" smtClean="0">
                <a:solidFill>
                  <a:srgbClr val="002060"/>
                </a:solidFill>
              </a:rPr>
              <a:t>tunelem jest </a:t>
            </a:r>
            <a:r>
              <a:rPr lang="pl-PL" sz="1800" dirty="0">
                <a:solidFill>
                  <a:srgbClr val="002060"/>
                </a:solidFill>
              </a:rPr>
              <a:t>znacznie </a:t>
            </a:r>
            <a:r>
              <a:rPr lang="pl-PL" sz="1800" dirty="0" smtClean="0">
                <a:solidFill>
                  <a:srgbClr val="002060"/>
                </a:solidFill>
              </a:rPr>
              <a:t>krótsza, </a:t>
            </a:r>
            <a:endParaRPr lang="pl-PL" sz="1800" dirty="0">
              <a:solidFill>
                <a:srgbClr val="002060"/>
              </a:solidFill>
            </a:endParaRPr>
          </a:p>
          <a:p>
            <a:pPr lvl="0"/>
            <a:r>
              <a:rPr lang="pl-PL" sz="1800" dirty="0" smtClean="0">
                <a:solidFill>
                  <a:srgbClr val="002060"/>
                </a:solidFill>
              </a:rPr>
              <a:t>wynikających z poprawy bezpieczeństwa</a:t>
            </a:r>
            <a:r>
              <a:rPr lang="pl-PL" sz="1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F643-C6EE-47BC-8DE2-31B8C5933533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26" y="1499462"/>
            <a:ext cx="2891267" cy="17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331640" y="183356"/>
            <a:ext cx="7560840" cy="941388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25 tuneli drogowych i kolejowych przewidzianych do drążenia  w najbliższych latach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FF643-C6EE-47BC-8DE2-31B8C5933533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1340768"/>
            <a:ext cx="81472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2 tunele drogowe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o dł.2km na drodze S3 </a:t>
            </a:r>
            <a:r>
              <a:rPr lang="pl-PL" sz="1800" dirty="0" smtClean="0"/>
              <a:t>Legnica </a:t>
            </a:r>
            <a:r>
              <a:rPr lang="pl-PL" sz="1800" dirty="0"/>
              <a:t>– </a:t>
            </a:r>
            <a:r>
              <a:rPr lang="pl-PL" sz="1800" dirty="0" smtClean="0"/>
              <a:t>Lubawka,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4 tunele drogowe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o dł.: 1.35km, 1.75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km,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1.6km, 1.2km na</a:t>
            </a:r>
          </a:p>
          <a:p>
            <a:r>
              <a:rPr lang="pl-PL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 drodze Rzeszów – Barwinek,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3 tunele drogowe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o dł.: 0.87km, 0.65, 0.1km   na północnej</a:t>
            </a:r>
          </a:p>
          <a:p>
            <a:r>
              <a:rPr lang="pl-PL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 obwodnicy Krakowa,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2 tunele drogowe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o dł. 0.83km i 1km na drodze Bielsko-Biała – Żywiec – Zwardoń,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2 tunele drogowe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o dł. 3.5km i 2.7km w</a:t>
            </a:r>
            <a:r>
              <a:rPr lang="pl-PL" sz="1800" dirty="0" smtClean="0">
                <a:latin typeface="+mn-lt"/>
              </a:rPr>
              <a:t> rejonie Krynicy Górskiej,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9 tuneli kolejowych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na </a:t>
            </a:r>
            <a:r>
              <a:rPr lang="pl-PL" sz="1800" dirty="0">
                <a:solidFill>
                  <a:srgbClr val="002060"/>
                </a:solidFill>
                <a:latin typeface="+mn-lt"/>
              </a:rPr>
              <a:t>trasie Kraków –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Tymbark (lub Szczyrzyc),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2 tunele drogowe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o dł. 0.7km w Jordanowie,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1 tunel drogowy 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o dł. 1.44km w Świnoujściu</a:t>
            </a:r>
          </a:p>
          <a:p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Aktualnie są drążone</a:t>
            </a:r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 2 tunele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na drodze  Lubień – Rabka</a:t>
            </a:r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pl-PL" sz="1800" dirty="0" smtClean="0">
                <a:solidFill>
                  <a:srgbClr val="002060"/>
                </a:solidFill>
                <a:latin typeface="+mn-lt"/>
              </a:rPr>
              <a:t>o dł. 2.1km w miejscowości Naprawa.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Większość z tych tuneli będzie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drążona we fliszu karpackim metodą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NATM poszerzoną o metodę 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obserwacyjną np. ADECO-RS, lub</a:t>
            </a:r>
          </a:p>
          <a:p>
            <a:r>
              <a:rPr lang="pl-PL" sz="1800" b="1" dirty="0" err="1" smtClean="0">
                <a:solidFill>
                  <a:srgbClr val="002060"/>
                </a:solidFill>
                <a:latin typeface="+mn-lt"/>
              </a:rPr>
              <a:t>Pełnoprzekrojowymi</a:t>
            </a:r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 maszynami.</a:t>
            </a:r>
          </a:p>
          <a:p>
            <a:r>
              <a:rPr lang="pl-PL" sz="1800" b="1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pic>
        <p:nvPicPr>
          <p:cNvPr id="9" name="Obraz 8" descr="http://www.tuwroclaw.com/pliki/fotogaleria/S3Wizualizacje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3672408" cy="1996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0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16902</TotalTime>
  <Words>3408</Words>
  <Application>Microsoft Office PowerPoint</Application>
  <PresentationFormat>Pokaz na ekranie (4:3)</PresentationFormat>
  <Paragraphs>546</Paragraphs>
  <Slides>36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Verdana</vt:lpstr>
      <vt:lpstr>Wingdings</vt:lpstr>
      <vt:lpstr>Projekt domyślny</vt:lpstr>
      <vt:lpstr> Wybrane wiadomości o drążeniu tuneli kolejowych i tuneli metra  Antoni Tajduś   </vt:lpstr>
      <vt:lpstr>Wykorzystanie tuneli w świecie</vt:lpstr>
      <vt:lpstr>Najdłuższe tunele kolejowe w świecie</vt:lpstr>
      <vt:lpstr>Tunele w Polsce budowane dawniej– w ostatnich 100 latach wydrążono 27 tuneli</vt:lpstr>
      <vt:lpstr>Kilka informacji na temat tuneli kolejowych w Polsce</vt:lpstr>
      <vt:lpstr>Tunele kolejowe - przekrój </vt:lpstr>
      <vt:lpstr>Wymagania techniczne dla tuneli ( rozp. MINISTRA TRANSPORTU I GOSPODARKI MORSKIEJ z dnia 10 września 1998 r.)  </vt:lpstr>
      <vt:lpstr>Tunele w komunikacji drogowej – czy się opłaca?</vt:lpstr>
      <vt:lpstr>25 tuneli drogowych i kolejowych przewidzianych do drążenia  w najbliższych latach </vt:lpstr>
      <vt:lpstr>Tunele – wiadomości podstawowe  Metody drążenia tuneli</vt:lpstr>
      <vt:lpstr>Tunele – wiadomości podstawowe Maszyny do tunelowania   </vt:lpstr>
      <vt:lpstr>Czy istnieje możliwość drążenia tuneli za pomocą pełnoprzekrojowych maszyn? Tarczą EPB – Tak w Krakowie dla metra  </vt:lpstr>
      <vt:lpstr>Czy istnieje możliwość drążenia tuneli za pomocą pełnoprzekrojowych maszyn ?  Single Shield TBM – tak w pewnych warunkach </vt:lpstr>
      <vt:lpstr>Czy istnieje możliwość drążenia tuneli za pomocą pełnoprzekrojowych maszyn? Double Shield TBM – tak w pewnych warunkach   </vt:lpstr>
      <vt:lpstr>Dwa tunele na drodze S7  Lubień – Rabka, drążone w odległości 14m we fliszu karpackim. Wykonawca: ASTALDI S.G.S </vt:lpstr>
      <vt:lpstr>Poglądowa mapa geologiczna polskich Karpat (wg Książkiewicza i in., 1965)</vt:lpstr>
      <vt:lpstr>Budowa tuneli w polskich górach a szczególnie we fliszu karpackim</vt:lpstr>
      <vt:lpstr>Premetro w Krakowie</vt:lpstr>
      <vt:lpstr>Wzrost liczby pasażerów metra Warszawskiego w latach 1995-2014</vt:lpstr>
      <vt:lpstr>Prezentacja programu PowerPoint</vt:lpstr>
      <vt:lpstr>Prezentacja programu PowerPoint</vt:lpstr>
      <vt:lpstr>Zalety metra, premetra</vt:lpstr>
      <vt:lpstr>Propozycja premetra dla Krakowa</vt:lpstr>
      <vt:lpstr>Średnie parametry systemów zelektryfikowanego transportu miejskiego</vt:lpstr>
      <vt:lpstr>Propozycja premetra dla Krakowa</vt:lpstr>
      <vt:lpstr>Mit 2 Warunki geologiczne Krakowa są niesprzyjające dla budowy premetra </vt:lpstr>
      <vt:lpstr>Metro Warszawskie – warunki geologiczne</vt:lpstr>
      <vt:lpstr>Metro w Krakowie – warunki geologiczne  </vt:lpstr>
      <vt:lpstr>Metro w Krakowie – Schematyczny przekrój geologiczny przez podłoże Krakowa  </vt:lpstr>
      <vt:lpstr>Warunki hydrogeologiczne starej części Krakowa</vt:lpstr>
      <vt:lpstr>Mit 3 – w miastach z historyczną zabudową nie jest możliwe  drążenie tuneli bez jej uszkodzenia </vt:lpstr>
      <vt:lpstr>Prezentacja programu PowerPoint</vt:lpstr>
      <vt:lpstr>Mit 4 Niezwykle wysoki koszt wykonania tuneli premetra w Krakowie i tuneli kolejowych </vt:lpstr>
      <vt:lpstr>Kilka realizacji metra podziemnego drążonego w warunkach geologicznych podobnych do Krakowa</vt:lpstr>
      <vt:lpstr>Koszty tuneli drogowych i kolejowych  w świecie i Polsce</vt:lpstr>
      <vt:lpstr>Prezentacja programu PowerPoint</vt:lpstr>
    </vt:vector>
  </TitlesOfParts>
  <Company>AGH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Sebastian Napieraj</dc:creator>
  <cp:lastModifiedBy>Antoni Tajduś</cp:lastModifiedBy>
  <cp:revision>877</cp:revision>
  <dcterms:created xsi:type="dcterms:W3CDTF">2007-09-26T12:45:04Z</dcterms:created>
  <dcterms:modified xsi:type="dcterms:W3CDTF">2018-10-03T07:11:08Z</dcterms:modified>
</cp:coreProperties>
</file>